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  <p:sldMasterId id="2147483672" r:id="rId2"/>
  </p:sldMasterIdLst>
  <p:notesMasterIdLst>
    <p:notesMasterId r:id="rId19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9144000" cy="5143500" type="screen16x9"/>
  <p:notesSz cx="6858000" cy="9144000"/>
  <p:embeddedFontLst>
    <p:embeddedFont>
      <p:font typeface="Fira Sans" panose="020B0503050000020004" pitchFamily="34" charset="0"/>
      <p:regular r:id="rId20"/>
      <p:bold r:id="rId21"/>
      <p:italic r:id="rId22"/>
      <p:boldItalic r:id="rId23"/>
    </p:embeddedFont>
    <p:embeddedFont>
      <p:font typeface="Fira Sans ExtraLight" panose="020B0403050000020004" pitchFamily="34" charset="0"/>
      <p:regular r:id="rId24"/>
      <p:italic r:id="rId25"/>
    </p:embeddedFont>
    <p:embeddedFont>
      <p:font typeface="Fira Sans Light" panose="020F0302020204030204" pitchFamily="34" charset="0"/>
      <p:regular r:id="rId26"/>
      <p:bold r:id="rId27"/>
      <p:italic r:id="rId28"/>
      <p:boldItalic r:id="rId29"/>
    </p:embeddedFont>
    <p:embeddedFont>
      <p:font typeface="Fira Sans SemiBold" panose="020F0502020204030204" pitchFamily="34" charset="0"/>
      <p:regular r:id="rId30"/>
      <p:bold r:id="rId31"/>
      <p:italic r:id="rId32"/>
      <p:boldItalic r:id="rId33"/>
    </p:embeddedFont>
    <p:embeddedFont>
      <p:font typeface="Helvetica Neue" panose="02000503000000020004" pitchFamily="2" charset="0"/>
      <p:regular r:id="rId34"/>
      <p:bold r:id="rId35"/>
      <p:italic r:id="rId36"/>
      <p:boldItalic r:id="rId37"/>
    </p:embeddedFont>
    <p:embeddedFont>
      <p:font typeface="Helvetica Neue Light" panose="02000403000000020004" pitchFamily="2" charset="0"/>
      <p:regular r:id="rId38"/>
      <p:bold r:id="rId39"/>
      <p:italic r:id="rId40"/>
      <p:boldItalic r:id="rId41"/>
    </p:embeddedFont>
    <p:embeddedFont>
      <p:font typeface="Source Sans Pro" panose="020B0503030403020204" pitchFamily="34" charset="0"/>
      <p:regular r:id="rId42"/>
      <p:bold r:id="rId43"/>
      <p:italic r:id="rId44"/>
      <p:boldItalic r:id="rId45"/>
    </p:embeddedFont>
    <p:embeddedFont>
      <p:font typeface="Source Sans Pro SemiBold" panose="020F0502020204030204" pitchFamily="34" charset="0"/>
      <p:regular r:id="rId46"/>
      <p:bold r:id="rId47"/>
      <p:italic r:id="rId48"/>
      <p:boldItalic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295">
          <p15:clr>
            <a:srgbClr val="9AA0A6"/>
          </p15:clr>
        </p15:guide>
        <p15:guide id="2" orient="horz" pos="155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19"/>
  </p:normalViewPr>
  <p:slideViewPr>
    <p:cSldViewPr snapToGrid="0">
      <p:cViewPr>
        <p:scale>
          <a:sx n="135" d="100"/>
          <a:sy n="135" d="100"/>
        </p:scale>
        <p:origin x="144" y="-128"/>
      </p:cViewPr>
      <p:guideLst>
        <p:guide pos="295"/>
        <p:guide orient="horz" pos="15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font" Target="fonts/font23.fntdata"/><Relationship Id="rId47" Type="http://schemas.openxmlformats.org/officeDocument/2006/relationships/font" Target="fonts/font28.fntdata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10.fntdata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45" Type="http://schemas.openxmlformats.org/officeDocument/2006/relationships/font" Target="fonts/font26.fntdata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4" Type="http://schemas.openxmlformats.org/officeDocument/2006/relationships/font" Target="fonts/font25.fntdata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font" Target="fonts/font24.fntdata"/><Relationship Id="rId48" Type="http://schemas.openxmlformats.org/officeDocument/2006/relationships/font" Target="fonts/font29.fntdata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46" Type="http://schemas.openxmlformats.org/officeDocument/2006/relationships/font" Target="fonts/font27.fntdata"/><Relationship Id="rId20" Type="http://schemas.openxmlformats.org/officeDocument/2006/relationships/font" Target="fonts/font1.fntdata"/><Relationship Id="rId41" Type="http://schemas.openxmlformats.org/officeDocument/2006/relationships/font" Target="fonts/font2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49" Type="http://schemas.openxmlformats.org/officeDocument/2006/relationships/font" Target="fonts/font3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22e332e0ca_0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122e332e0ca_0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122f62967dd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122f62967dd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122f62967dd_5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122f62967dd_5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122f62967dd_5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122f62967dd_5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122e332e0ca_0_5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122e332e0ca_0_5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122e332e0ca_0_6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122e332e0ca_0_6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122e332e0ca_0_5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122e332e0ca_0_5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122e332e0ca_0_6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9" name="Google Shape;449;g122e332e0ca_0_6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22e332e0ca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122e332e0ca_0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22e332e0ca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122e332e0ca_0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22e332e0ca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122e332e0ca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22e332e0ca_0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6" name="Google Shape;176;g122e332e0ca_0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22e332e0ca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g122e332e0ca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122e332e0ca_0_3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122e332e0ca_0_3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22e332e0ca_0_4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122e332e0ca_0_4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22e332e0ca_0_4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122e332e0ca_0_4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пункты">
  <p:cSld name="Заголовок и пункты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>
            <a:spLocks noGrp="1"/>
          </p:cNvSpPr>
          <p:nvPr>
            <p:ph type="title"/>
          </p:nvPr>
        </p:nvSpPr>
        <p:spPr>
          <a:xfrm>
            <a:off x="669727" y="133945"/>
            <a:ext cx="7804500" cy="11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"/>
              <a:buNone/>
              <a:defRPr sz="42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"/>
              <a:buNone/>
              <a:defRPr sz="42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"/>
              <a:buNone/>
              <a:defRPr sz="42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"/>
              <a:buNone/>
              <a:defRPr sz="42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"/>
              <a:buNone/>
              <a:defRPr sz="42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"/>
              <a:buNone/>
              <a:defRPr sz="42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"/>
              <a:buNone/>
              <a:defRPr sz="42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"/>
              <a:buNone/>
              <a:defRPr sz="42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"/>
              <a:buNone/>
              <a:defRPr sz="42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body" idx="1"/>
          </p:nvPr>
        </p:nvSpPr>
        <p:spPr>
          <a:xfrm>
            <a:off x="669727" y="1366242"/>
            <a:ext cx="7804500" cy="33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>
            <a:lvl1pPr marL="457200" marR="0" lvl="0" indent="-482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Helvetica Neue"/>
              <a:buChar char="•"/>
              <a:defRPr sz="2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482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Helvetica Neue"/>
              <a:buChar char="•"/>
              <a:defRPr sz="2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482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Helvetica Neue"/>
              <a:buChar char="•"/>
              <a:defRPr sz="2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482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Helvetica Neue"/>
              <a:buChar char="•"/>
              <a:defRPr sz="2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482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Helvetica Neue"/>
              <a:buChar char="•"/>
              <a:defRPr sz="2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482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Helvetica Neue"/>
              <a:buChar char="•"/>
              <a:defRPr sz="2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482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Helvetica Neue"/>
              <a:buChar char="•"/>
              <a:defRPr sz="2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482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Helvetica Neue"/>
              <a:buChar char="•"/>
              <a:defRPr sz="2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482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Helvetica Neue"/>
              <a:buChar char="•"/>
              <a:defRPr sz="2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73" name="Google Shape;73;p18"/>
          <p:cNvSpPr txBox="1">
            <a:spLocks noGrp="1"/>
          </p:cNvSpPr>
          <p:nvPr>
            <p:ph type="sldNum" idx="12"/>
          </p:nvPr>
        </p:nvSpPr>
        <p:spPr>
          <a:xfrm>
            <a:off x="4449997" y="4902398"/>
            <a:ext cx="239100" cy="1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1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1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1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1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1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1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1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1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1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8" name="Google Shape;78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1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88" name="Google Shape;88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23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92" name="Google Shape;92;p23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3" name="Google Shape;93;p23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4" name="Google Shape;94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4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97" name="Google Shape;97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5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0" name="Google Shape;100;p25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hyperlink" Target="https://gigwork.ru/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gigwork.ru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image" Target="../media/image10.png"/><Relationship Id="rId21" Type="http://schemas.openxmlformats.org/officeDocument/2006/relationships/image" Target="../media/image28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.png"/><Relationship Id="rId4" Type="http://schemas.openxmlformats.org/officeDocument/2006/relationships/hyperlink" Target="https://www.kommersant.ru/doc/4624955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6714" y="3"/>
            <a:ext cx="506728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6"/>
          <p:cNvSpPr/>
          <p:nvPr/>
        </p:nvSpPr>
        <p:spPr>
          <a:xfrm rot="5400000">
            <a:off x="-229775" y="229800"/>
            <a:ext cx="5151600" cy="4692000"/>
          </a:xfrm>
          <a:prstGeom prst="round2SameRect">
            <a:avLst>
              <a:gd name="adj1" fmla="val 6874"/>
              <a:gd name="adj2" fmla="val 0"/>
            </a:avLst>
          </a:prstGeom>
          <a:solidFill>
            <a:srgbClr val="FFBA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26"/>
          <p:cNvSpPr txBox="1"/>
          <p:nvPr/>
        </p:nvSpPr>
        <p:spPr>
          <a:xfrm>
            <a:off x="392675" y="1177825"/>
            <a:ext cx="3969900" cy="17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700" b="1">
                <a:solidFill>
                  <a:srgbClr val="6E258B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GigAnt — маркетплейс самозанятых</a:t>
            </a:r>
            <a:endParaRPr sz="3700" b="1">
              <a:solidFill>
                <a:srgbClr val="6E258B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09" name="Google Shape;10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875" y="3048960"/>
            <a:ext cx="127700" cy="127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6"/>
          <p:cNvSpPr txBox="1"/>
          <p:nvPr/>
        </p:nvSpPr>
        <p:spPr>
          <a:xfrm>
            <a:off x="591623" y="2950650"/>
            <a:ext cx="3000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 b="1">
                <a:latin typeface="Fira Sans"/>
                <a:ea typeface="Fira Sans"/>
                <a:cs typeface="Fira Sans"/>
                <a:sym typeface="Fira Sans"/>
              </a:rPr>
              <a:t>Гибкость в кризис</a:t>
            </a:r>
            <a:r>
              <a:rPr lang="ru" sz="1000">
                <a:latin typeface="Fira Sans Light"/>
                <a:ea typeface="Fira Sans Light"/>
                <a:cs typeface="Fira Sans Light"/>
                <a:sym typeface="Fira Sans Light"/>
              </a:rPr>
              <a:t>: как временные исполнители помогают ритейлу </a:t>
            </a:r>
            <a:br>
              <a:rPr lang="ru" sz="1000">
                <a:latin typeface="Fira Sans Light"/>
                <a:ea typeface="Fira Sans Light"/>
                <a:cs typeface="Fira Sans Light"/>
                <a:sym typeface="Fira Sans Light"/>
              </a:rPr>
            </a:br>
            <a:r>
              <a:rPr lang="ru" sz="1000">
                <a:latin typeface="Fira Sans Light"/>
                <a:ea typeface="Fira Sans Light"/>
                <a:cs typeface="Fira Sans Light"/>
                <a:sym typeface="Fira Sans Light"/>
              </a:rPr>
              <a:t>в период неопределенности</a:t>
            </a:r>
            <a:endParaRPr sz="1000">
              <a:latin typeface="Fira Sans Light"/>
              <a:ea typeface="Fira Sans Light"/>
              <a:cs typeface="Fira Sans Light"/>
              <a:sym typeface="Fira Sans Light"/>
            </a:endParaRPr>
          </a:p>
        </p:txBody>
      </p:sp>
      <p:sp>
        <p:nvSpPr>
          <p:cNvPr id="111" name="Google Shape;111;p26"/>
          <p:cNvSpPr/>
          <p:nvPr/>
        </p:nvSpPr>
        <p:spPr>
          <a:xfrm>
            <a:off x="468875" y="4534425"/>
            <a:ext cx="845100" cy="193500"/>
          </a:xfrm>
          <a:prstGeom prst="roundRect">
            <a:avLst>
              <a:gd name="adj" fmla="val 50000"/>
            </a:avLst>
          </a:prstGeom>
          <a:solidFill>
            <a:srgbClr val="6E258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b="1">
                <a:solidFill>
                  <a:srgbClr val="FEBA2B"/>
                </a:solidFill>
                <a:uFill>
                  <a:noFill/>
                </a:uFill>
                <a:latin typeface="Source Sans Pro"/>
                <a:ea typeface="Source Sans Pro"/>
                <a:cs typeface="Source Sans Pro"/>
                <a:sym typeface="Source Sans Pr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gigwork.ru</a:t>
            </a:r>
            <a:endParaRPr sz="900" b="1">
              <a:solidFill>
                <a:srgbClr val="FEBA2B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12" name="Google Shape;112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1765" y="522631"/>
            <a:ext cx="2350275" cy="2315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4" name="Google Shape;274;p35"/>
          <p:cNvCxnSpPr/>
          <p:nvPr/>
        </p:nvCxnSpPr>
        <p:spPr>
          <a:xfrm>
            <a:off x="1006755" y="1668643"/>
            <a:ext cx="63477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5" name="Google Shape;275;p35"/>
          <p:cNvSpPr txBox="1"/>
          <p:nvPr/>
        </p:nvSpPr>
        <p:spPr>
          <a:xfrm>
            <a:off x="700582" y="1505063"/>
            <a:ext cx="353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ru" sz="800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1,5</a:t>
            </a:r>
            <a:endParaRPr sz="800">
              <a:solidFill>
                <a:srgbClr val="B7B7B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276" name="Google Shape;276;p35"/>
          <p:cNvCxnSpPr/>
          <p:nvPr/>
        </p:nvCxnSpPr>
        <p:spPr>
          <a:xfrm>
            <a:off x="1006755" y="2599311"/>
            <a:ext cx="63477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7" name="Google Shape;277;p35"/>
          <p:cNvSpPr txBox="1"/>
          <p:nvPr/>
        </p:nvSpPr>
        <p:spPr>
          <a:xfrm>
            <a:off x="700582" y="2435731"/>
            <a:ext cx="353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ru" sz="800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1,0</a:t>
            </a:r>
            <a:endParaRPr sz="800">
              <a:solidFill>
                <a:srgbClr val="B7B7B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278" name="Google Shape;278;p35"/>
          <p:cNvCxnSpPr/>
          <p:nvPr/>
        </p:nvCxnSpPr>
        <p:spPr>
          <a:xfrm>
            <a:off x="1006755" y="3558768"/>
            <a:ext cx="63477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9" name="Google Shape;279;p35"/>
          <p:cNvSpPr txBox="1"/>
          <p:nvPr/>
        </p:nvSpPr>
        <p:spPr>
          <a:xfrm>
            <a:off x="700582" y="3395187"/>
            <a:ext cx="353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ru" sz="800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0,5</a:t>
            </a:r>
            <a:endParaRPr sz="800">
              <a:solidFill>
                <a:srgbClr val="B7B7B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80" name="Google Shape;280;p35"/>
          <p:cNvSpPr txBox="1"/>
          <p:nvPr/>
        </p:nvSpPr>
        <p:spPr>
          <a:xfrm>
            <a:off x="392675" y="245950"/>
            <a:ext cx="8572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b="1">
                <a:solidFill>
                  <a:srgbClr val="6E258B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Сезонные колебания</a:t>
            </a:r>
            <a:endParaRPr sz="1500">
              <a:solidFill>
                <a:srgbClr val="6E258B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81" name="Google Shape;281;p35"/>
          <p:cNvSpPr txBox="1"/>
          <p:nvPr/>
        </p:nvSpPr>
        <p:spPr>
          <a:xfrm rot="-5400000">
            <a:off x="-1015850" y="2965045"/>
            <a:ext cx="3275400" cy="1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dirty="0">
                <a:latin typeface="Fira Sans Light"/>
                <a:ea typeface="Fira Sans Light"/>
                <a:cs typeface="Fira Sans Light"/>
                <a:sym typeface="Fira Sans Light"/>
              </a:rPr>
              <a:t>Выручка</a:t>
            </a:r>
            <a:endParaRPr sz="900" dirty="0">
              <a:solidFill>
                <a:srgbClr val="000000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</p:txBody>
      </p:sp>
      <p:pic>
        <p:nvPicPr>
          <p:cNvPr id="282" name="Google Shape;28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6493" y="2419556"/>
            <a:ext cx="319318" cy="851565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5"/>
          <p:cNvSpPr txBox="1"/>
          <p:nvPr/>
        </p:nvSpPr>
        <p:spPr>
          <a:xfrm>
            <a:off x="7404080" y="2136748"/>
            <a:ext cx="10860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300"/>
              </a:spcAft>
              <a:buNone/>
            </a:pPr>
            <a:r>
              <a:rPr lang="ru" sz="800" b="1">
                <a:solidFill>
                  <a:srgbClr val="434343"/>
                </a:solidFill>
                <a:latin typeface="Fira Sans"/>
                <a:ea typeface="Fira Sans"/>
                <a:cs typeface="Fira Sans"/>
                <a:sym typeface="Fira Sans"/>
              </a:rPr>
              <a:t>Текущий уровень штата</a:t>
            </a:r>
            <a:endParaRPr sz="800">
              <a:solidFill>
                <a:srgbClr val="434343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sp>
        <p:nvSpPr>
          <p:cNvPr id="284" name="Google Shape;284;p35"/>
          <p:cNvSpPr txBox="1"/>
          <p:nvPr/>
        </p:nvSpPr>
        <p:spPr>
          <a:xfrm>
            <a:off x="7404080" y="3175570"/>
            <a:ext cx="9618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300"/>
              </a:spcAft>
              <a:buNone/>
            </a:pPr>
            <a:r>
              <a:rPr lang="ru" sz="800" b="1" dirty="0">
                <a:solidFill>
                  <a:srgbClr val="FF4B3A"/>
                </a:solidFill>
                <a:latin typeface="Fira Sans"/>
                <a:ea typeface="Fira Sans"/>
                <a:cs typeface="Fira Sans"/>
                <a:sym typeface="Fira Sans"/>
              </a:rPr>
              <a:t>Целевой уровень штата</a:t>
            </a:r>
            <a:endParaRPr sz="800" dirty="0">
              <a:solidFill>
                <a:srgbClr val="FF4B3A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sp>
        <p:nvSpPr>
          <p:cNvPr id="285" name="Google Shape;285;p35"/>
          <p:cNvSpPr/>
          <p:nvPr/>
        </p:nvSpPr>
        <p:spPr>
          <a:xfrm>
            <a:off x="7585350" y="511750"/>
            <a:ext cx="1234200" cy="940800"/>
          </a:xfrm>
          <a:prstGeom prst="wedgeRoundRectCallout">
            <a:avLst>
              <a:gd name="adj1" fmla="val -61242"/>
              <a:gd name="adj2" fmla="val 31801"/>
              <a:gd name="adj3" fmla="val 0"/>
            </a:avLst>
          </a:prstGeom>
          <a:solidFill>
            <a:srgbClr val="FFBA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 b="1">
                <a:solidFill>
                  <a:srgbClr val="6E258B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-10%</a:t>
            </a:r>
            <a:br>
              <a:rPr lang="ru" sz="2500" b="1">
                <a:solidFill>
                  <a:srgbClr val="6E258B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ru" sz="1100">
                <a:solidFill>
                  <a:srgbClr val="6E258B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экономия</a:t>
            </a:r>
            <a:r>
              <a:rPr lang="ru" sz="1700">
                <a:solidFill>
                  <a:srgbClr val="6E258B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 </a:t>
            </a:r>
            <a:endParaRPr/>
          </a:p>
        </p:txBody>
      </p:sp>
      <p:sp>
        <p:nvSpPr>
          <p:cNvPr id="286" name="Google Shape;286;p35"/>
          <p:cNvSpPr/>
          <p:nvPr/>
        </p:nvSpPr>
        <p:spPr>
          <a:xfrm>
            <a:off x="1172277" y="3136854"/>
            <a:ext cx="319200" cy="1360200"/>
          </a:xfrm>
          <a:prstGeom prst="rect">
            <a:avLst/>
          </a:prstGeom>
          <a:solidFill>
            <a:srgbClr val="EAD4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35"/>
          <p:cNvSpPr/>
          <p:nvPr/>
        </p:nvSpPr>
        <p:spPr>
          <a:xfrm>
            <a:off x="1685031" y="2980451"/>
            <a:ext cx="319200" cy="1516500"/>
          </a:xfrm>
          <a:prstGeom prst="rect">
            <a:avLst/>
          </a:prstGeom>
          <a:solidFill>
            <a:srgbClr val="EAD4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35"/>
          <p:cNvSpPr/>
          <p:nvPr/>
        </p:nvSpPr>
        <p:spPr>
          <a:xfrm>
            <a:off x="2197785" y="2419559"/>
            <a:ext cx="319200" cy="2077500"/>
          </a:xfrm>
          <a:prstGeom prst="rect">
            <a:avLst/>
          </a:prstGeom>
          <a:solidFill>
            <a:srgbClr val="EAD4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35"/>
          <p:cNvSpPr/>
          <p:nvPr/>
        </p:nvSpPr>
        <p:spPr>
          <a:xfrm>
            <a:off x="2710539" y="2553900"/>
            <a:ext cx="319200" cy="1943100"/>
          </a:xfrm>
          <a:prstGeom prst="rect">
            <a:avLst/>
          </a:prstGeom>
          <a:solidFill>
            <a:srgbClr val="EAD4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35"/>
          <p:cNvSpPr/>
          <p:nvPr/>
        </p:nvSpPr>
        <p:spPr>
          <a:xfrm>
            <a:off x="3223293" y="2781319"/>
            <a:ext cx="319200" cy="1716000"/>
          </a:xfrm>
          <a:prstGeom prst="rect">
            <a:avLst/>
          </a:prstGeom>
          <a:solidFill>
            <a:srgbClr val="EAD4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35"/>
          <p:cNvSpPr/>
          <p:nvPr/>
        </p:nvSpPr>
        <p:spPr>
          <a:xfrm>
            <a:off x="3736047" y="2781199"/>
            <a:ext cx="319200" cy="1716000"/>
          </a:xfrm>
          <a:prstGeom prst="rect">
            <a:avLst/>
          </a:prstGeom>
          <a:solidFill>
            <a:srgbClr val="EAD4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35"/>
          <p:cNvSpPr/>
          <p:nvPr/>
        </p:nvSpPr>
        <p:spPr>
          <a:xfrm>
            <a:off x="4248801" y="2781199"/>
            <a:ext cx="319200" cy="1716000"/>
          </a:xfrm>
          <a:prstGeom prst="rect">
            <a:avLst/>
          </a:prstGeom>
          <a:solidFill>
            <a:srgbClr val="EAD4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35"/>
          <p:cNvSpPr/>
          <p:nvPr/>
        </p:nvSpPr>
        <p:spPr>
          <a:xfrm>
            <a:off x="4761556" y="2712226"/>
            <a:ext cx="319200" cy="1784700"/>
          </a:xfrm>
          <a:prstGeom prst="rect">
            <a:avLst/>
          </a:prstGeom>
          <a:solidFill>
            <a:srgbClr val="EAD4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35"/>
          <p:cNvSpPr/>
          <p:nvPr/>
        </p:nvSpPr>
        <p:spPr>
          <a:xfrm>
            <a:off x="5274310" y="2268323"/>
            <a:ext cx="319200" cy="2228700"/>
          </a:xfrm>
          <a:prstGeom prst="rect">
            <a:avLst/>
          </a:prstGeom>
          <a:solidFill>
            <a:srgbClr val="EAD4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35"/>
          <p:cNvSpPr/>
          <p:nvPr/>
        </p:nvSpPr>
        <p:spPr>
          <a:xfrm>
            <a:off x="5787064" y="2078876"/>
            <a:ext cx="319200" cy="2418000"/>
          </a:xfrm>
          <a:prstGeom prst="rect">
            <a:avLst/>
          </a:prstGeom>
          <a:solidFill>
            <a:srgbClr val="EAD4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35"/>
          <p:cNvSpPr/>
          <p:nvPr/>
        </p:nvSpPr>
        <p:spPr>
          <a:xfrm>
            <a:off x="6299818" y="2037540"/>
            <a:ext cx="319200" cy="2459700"/>
          </a:xfrm>
          <a:prstGeom prst="rect">
            <a:avLst/>
          </a:prstGeom>
          <a:solidFill>
            <a:srgbClr val="EAD4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35"/>
          <p:cNvSpPr/>
          <p:nvPr/>
        </p:nvSpPr>
        <p:spPr>
          <a:xfrm>
            <a:off x="6812572" y="1830886"/>
            <a:ext cx="319200" cy="2666100"/>
          </a:xfrm>
          <a:prstGeom prst="rect">
            <a:avLst/>
          </a:prstGeom>
          <a:solidFill>
            <a:srgbClr val="EAD4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35"/>
          <p:cNvSpPr txBox="1"/>
          <p:nvPr/>
        </p:nvSpPr>
        <p:spPr>
          <a:xfrm>
            <a:off x="1061391" y="4518211"/>
            <a:ext cx="5409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25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ru" sz="750">
                <a:latin typeface="Fira Sans"/>
                <a:ea typeface="Fira Sans"/>
                <a:cs typeface="Fira Sans"/>
                <a:sym typeface="Fira Sans"/>
              </a:rPr>
              <a:t>Январь</a:t>
            </a:r>
            <a:endParaRPr sz="75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99" name="Google Shape;299;p35"/>
          <p:cNvSpPr txBox="1"/>
          <p:nvPr/>
        </p:nvSpPr>
        <p:spPr>
          <a:xfrm>
            <a:off x="1533483" y="4518211"/>
            <a:ext cx="6222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25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ru" sz="750">
                <a:latin typeface="Fira Sans"/>
                <a:ea typeface="Fira Sans"/>
                <a:cs typeface="Fira Sans"/>
                <a:sym typeface="Fira Sans"/>
              </a:rPr>
              <a:t>Февраль</a:t>
            </a:r>
            <a:endParaRPr sz="75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300" name="Google Shape;300;p35"/>
          <p:cNvSpPr txBox="1"/>
          <p:nvPr/>
        </p:nvSpPr>
        <p:spPr>
          <a:xfrm>
            <a:off x="2042920" y="4518211"/>
            <a:ext cx="6222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25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ru" sz="750">
                <a:latin typeface="Fira Sans"/>
                <a:ea typeface="Fira Sans"/>
                <a:cs typeface="Fira Sans"/>
                <a:sym typeface="Fira Sans"/>
              </a:rPr>
              <a:t>Март</a:t>
            </a:r>
            <a:endParaRPr sz="75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301" name="Google Shape;301;p35"/>
          <p:cNvSpPr txBox="1"/>
          <p:nvPr/>
        </p:nvSpPr>
        <p:spPr>
          <a:xfrm>
            <a:off x="2555675" y="4518211"/>
            <a:ext cx="6222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25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ru" sz="750">
                <a:latin typeface="Fira Sans"/>
                <a:ea typeface="Fira Sans"/>
                <a:cs typeface="Fira Sans"/>
                <a:sym typeface="Fira Sans"/>
              </a:rPr>
              <a:t>Апрель</a:t>
            </a:r>
            <a:endParaRPr sz="75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302" name="Google Shape;302;p35"/>
          <p:cNvSpPr txBox="1"/>
          <p:nvPr/>
        </p:nvSpPr>
        <p:spPr>
          <a:xfrm>
            <a:off x="3068429" y="4518211"/>
            <a:ext cx="6222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25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ru" sz="750">
                <a:latin typeface="Fira Sans"/>
                <a:ea typeface="Fira Sans"/>
                <a:cs typeface="Fira Sans"/>
                <a:sym typeface="Fira Sans"/>
              </a:rPr>
              <a:t>Май</a:t>
            </a:r>
            <a:endParaRPr sz="75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303" name="Google Shape;303;p35"/>
          <p:cNvSpPr txBox="1"/>
          <p:nvPr/>
        </p:nvSpPr>
        <p:spPr>
          <a:xfrm>
            <a:off x="3581183" y="4518211"/>
            <a:ext cx="6222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25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ru" sz="750">
                <a:latin typeface="Fira Sans"/>
                <a:ea typeface="Fira Sans"/>
                <a:cs typeface="Fira Sans"/>
                <a:sym typeface="Fira Sans"/>
              </a:rPr>
              <a:t>Июнь</a:t>
            </a:r>
            <a:endParaRPr sz="75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304" name="Google Shape;304;p35"/>
          <p:cNvSpPr txBox="1"/>
          <p:nvPr/>
        </p:nvSpPr>
        <p:spPr>
          <a:xfrm>
            <a:off x="4093937" y="4518211"/>
            <a:ext cx="6222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25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ru" sz="750">
                <a:latin typeface="Fira Sans"/>
                <a:ea typeface="Fira Sans"/>
                <a:cs typeface="Fira Sans"/>
                <a:sym typeface="Fira Sans"/>
              </a:rPr>
              <a:t>Июль</a:t>
            </a:r>
            <a:endParaRPr sz="75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305" name="Google Shape;305;p35"/>
          <p:cNvSpPr txBox="1"/>
          <p:nvPr/>
        </p:nvSpPr>
        <p:spPr>
          <a:xfrm>
            <a:off x="4603375" y="4518211"/>
            <a:ext cx="6222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25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ru" sz="750">
                <a:latin typeface="Fira Sans"/>
                <a:ea typeface="Fira Sans"/>
                <a:cs typeface="Fira Sans"/>
                <a:sym typeface="Fira Sans"/>
              </a:rPr>
              <a:t>Август</a:t>
            </a:r>
            <a:endParaRPr sz="75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306" name="Google Shape;306;p35"/>
          <p:cNvSpPr txBox="1"/>
          <p:nvPr/>
        </p:nvSpPr>
        <p:spPr>
          <a:xfrm>
            <a:off x="5116129" y="4518211"/>
            <a:ext cx="6222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25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ru" sz="750">
                <a:latin typeface="Fira Sans"/>
                <a:ea typeface="Fira Sans"/>
                <a:cs typeface="Fira Sans"/>
                <a:sym typeface="Fira Sans"/>
              </a:rPr>
              <a:t>Сентябрь</a:t>
            </a:r>
            <a:endParaRPr sz="75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307" name="Google Shape;307;p35"/>
          <p:cNvSpPr txBox="1"/>
          <p:nvPr/>
        </p:nvSpPr>
        <p:spPr>
          <a:xfrm>
            <a:off x="5628883" y="4518211"/>
            <a:ext cx="6222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25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ru" sz="750">
                <a:latin typeface="Fira Sans"/>
                <a:ea typeface="Fira Sans"/>
                <a:cs typeface="Fira Sans"/>
                <a:sym typeface="Fira Sans"/>
              </a:rPr>
              <a:t>Октябрь</a:t>
            </a:r>
            <a:endParaRPr sz="75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308" name="Google Shape;308;p35"/>
          <p:cNvSpPr txBox="1"/>
          <p:nvPr/>
        </p:nvSpPr>
        <p:spPr>
          <a:xfrm>
            <a:off x="6141637" y="4518211"/>
            <a:ext cx="6222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25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ru" sz="750">
                <a:latin typeface="Fira Sans"/>
                <a:ea typeface="Fira Sans"/>
                <a:cs typeface="Fira Sans"/>
                <a:sym typeface="Fira Sans"/>
              </a:rPr>
              <a:t>Ноябрь</a:t>
            </a:r>
            <a:endParaRPr sz="75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309" name="Google Shape;309;p35"/>
          <p:cNvSpPr txBox="1"/>
          <p:nvPr/>
        </p:nvSpPr>
        <p:spPr>
          <a:xfrm>
            <a:off x="6654391" y="4518211"/>
            <a:ext cx="6222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25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ru" sz="750">
                <a:latin typeface="Fira Sans"/>
                <a:ea typeface="Fira Sans"/>
                <a:cs typeface="Fira Sans"/>
                <a:sym typeface="Fira Sans"/>
              </a:rPr>
              <a:t>Декабрь</a:t>
            </a:r>
            <a:endParaRPr sz="75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310" name="Google Shape;310;p35"/>
          <p:cNvSpPr/>
          <p:nvPr/>
        </p:nvSpPr>
        <p:spPr>
          <a:xfrm>
            <a:off x="1173574" y="3136854"/>
            <a:ext cx="319200" cy="140400"/>
          </a:xfrm>
          <a:prstGeom prst="rect">
            <a:avLst/>
          </a:prstGeom>
          <a:solidFill>
            <a:srgbClr val="6E258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35"/>
          <p:cNvSpPr/>
          <p:nvPr/>
        </p:nvSpPr>
        <p:spPr>
          <a:xfrm>
            <a:off x="1685680" y="2951204"/>
            <a:ext cx="319200" cy="326100"/>
          </a:xfrm>
          <a:prstGeom prst="rect">
            <a:avLst/>
          </a:prstGeom>
          <a:solidFill>
            <a:srgbClr val="6E258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35"/>
          <p:cNvSpPr/>
          <p:nvPr/>
        </p:nvSpPr>
        <p:spPr>
          <a:xfrm>
            <a:off x="2196151" y="2419559"/>
            <a:ext cx="319200" cy="851700"/>
          </a:xfrm>
          <a:prstGeom prst="rect">
            <a:avLst/>
          </a:prstGeom>
          <a:solidFill>
            <a:srgbClr val="27AE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35"/>
          <p:cNvSpPr/>
          <p:nvPr/>
        </p:nvSpPr>
        <p:spPr>
          <a:xfrm>
            <a:off x="2708905" y="2527128"/>
            <a:ext cx="319200" cy="744000"/>
          </a:xfrm>
          <a:prstGeom prst="rect">
            <a:avLst/>
          </a:prstGeom>
          <a:solidFill>
            <a:srgbClr val="27AE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35"/>
          <p:cNvSpPr/>
          <p:nvPr/>
        </p:nvSpPr>
        <p:spPr>
          <a:xfrm>
            <a:off x="3221659" y="2781319"/>
            <a:ext cx="319200" cy="489900"/>
          </a:xfrm>
          <a:prstGeom prst="rect">
            <a:avLst/>
          </a:prstGeom>
          <a:solidFill>
            <a:srgbClr val="FFBA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35"/>
          <p:cNvSpPr/>
          <p:nvPr/>
        </p:nvSpPr>
        <p:spPr>
          <a:xfrm>
            <a:off x="3734413" y="2781223"/>
            <a:ext cx="319200" cy="489900"/>
          </a:xfrm>
          <a:prstGeom prst="rect">
            <a:avLst/>
          </a:prstGeom>
          <a:solidFill>
            <a:srgbClr val="FFBA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35"/>
          <p:cNvSpPr/>
          <p:nvPr/>
        </p:nvSpPr>
        <p:spPr>
          <a:xfrm>
            <a:off x="4247167" y="2781223"/>
            <a:ext cx="319200" cy="489900"/>
          </a:xfrm>
          <a:prstGeom prst="rect">
            <a:avLst/>
          </a:prstGeom>
          <a:solidFill>
            <a:srgbClr val="FFBA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35"/>
          <p:cNvSpPr/>
          <p:nvPr/>
        </p:nvSpPr>
        <p:spPr>
          <a:xfrm>
            <a:off x="4759921" y="2679421"/>
            <a:ext cx="319200" cy="591900"/>
          </a:xfrm>
          <a:prstGeom prst="rect">
            <a:avLst/>
          </a:prstGeom>
          <a:solidFill>
            <a:srgbClr val="FFBA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35"/>
          <p:cNvSpPr/>
          <p:nvPr/>
        </p:nvSpPr>
        <p:spPr>
          <a:xfrm>
            <a:off x="5272675" y="2268323"/>
            <a:ext cx="319200" cy="1002600"/>
          </a:xfrm>
          <a:prstGeom prst="rect">
            <a:avLst/>
          </a:prstGeom>
          <a:solidFill>
            <a:srgbClr val="27AE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35"/>
          <p:cNvSpPr/>
          <p:nvPr/>
        </p:nvSpPr>
        <p:spPr>
          <a:xfrm>
            <a:off x="5785430" y="2078876"/>
            <a:ext cx="319200" cy="1192200"/>
          </a:xfrm>
          <a:prstGeom prst="rect">
            <a:avLst/>
          </a:prstGeom>
          <a:solidFill>
            <a:srgbClr val="27AE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35"/>
          <p:cNvSpPr/>
          <p:nvPr/>
        </p:nvSpPr>
        <p:spPr>
          <a:xfrm>
            <a:off x="6298184" y="2035618"/>
            <a:ext cx="319200" cy="1235400"/>
          </a:xfrm>
          <a:prstGeom prst="rect">
            <a:avLst/>
          </a:prstGeom>
          <a:solidFill>
            <a:srgbClr val="27AE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35"/>
          <p:cNvSpPr/>
          <p:nvPr/>
        </p:nvSpPr>
        <p:spPr>
          <a:xfrm>
            <a:off x="6810938" y="1830886"/>
            <a:ext cx="319200" cy="1440300"/>
          </a:xfrm>
          <a:prstGeom prst="rect">
            <a:avLst/>
          </a:prstGeom>
          <a:solidFill>
            <a:srgbClr val="27AE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35"/>
          <p:cNvSpPr/>
          <p:nvPr/>
        </p:nvSpPr>
        <p:spPr>
          <a:xfrm rot="10800000" flipH="1">
            <a:off x="950097" y="3258627"/>
            <a:ext cx="6400200" cy="18600"/>
          </a:xfrm>
          <a:prstGeom prst="rect">
            <a:avLst/>
          </a:prstGeom>
          <a:solidFill>
            <a:srgbClr val="FF4B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23" name="Google Shape;323;p35"/>
          <p:cNvCxnSpPr/>
          <p:nvPr/>
        </p:nvCxnSpPr>
        <p:spPr>
          <a:xfrm>
            <a:off x="1006755" y="4496343"/>
            <a:ext cx="63477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4" name="Google Shape;324;p35"/>
          <p:cNvSpPr txBox="1"/>
          <p:nvPr/>
        </p:nvSpPr>
        <p:spPr>
          <a:xfrm>
            <a:off x="1064396" y="2072781"/>
            <a:ext cx="1086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b="1" dirty="0">
                <a:solidFill>
                  <a:srgbClr val="6B2B7D"/>
                </a:solidFill>
                <a:latin typeface="Fira Sans"/>
                <a:ea typeface="Fira Sans"/>
                <a:cs typeface="Fira Sans"/>
                <a:sym typeface="Fira Sans"/>
              </a:rPr>
              <a:t>Сценарий №1</a:t>
            </a:r>
            <a:endParaRPr sz="1100" b="1" dirty="0">
              <a:solidFill>
                <a:srgbClr val="6B2B7D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ru" sz="900" dirty="0">
                <a:solidFill>
                  <a:srgbClr val="6B2B7D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Минимальный ресурс</a:t>
            </a:r>
            <a:endParaRPr sz="1500" dirty="0">
              <a:solidFill>
                <a:srgbClr val="6B2B7D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sp>
        <p:nvSpPr>
          <p:cNvPr id="325" name="Google Shape;325;p35"/>
          <p:cNvSpPr txBox="1"/>
          <p:nvPr/>
        </p:nvSpPr>
        <p:spPr>
          <a:xfrm>
            <a:off x="3496204" y="2086795"/>
            <a:ext cx="15831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b="1">
                <a:solidFill>
                  <a:srgbClr val="FFBA2B"/>
                </a:solidFill>
                <a:latin typeface="Fira Sans"/>
                <a:ea typeface="Fira Sans"/>
                <a:cs typeface="Fira Sans"/>
                <a:sym typeface="Fira Sans"/>
              </a:rPr>
              <a:t>Сценарий №2</a:t>
            </a:r>
            <a:endParaRPr sz="1100" b="1">
              <a:solidFill>
                <a:srgbClr val="FFBA2B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FFBA2B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Оптимальный ресурс</a:t>
            </a:r>
            <a:endParaRPr sz="1500">
              <a:solidFill>
                <a:srgbClr val="FFBA2B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sp>
        <p:nvSpPr>
          <p:cNvPr id="326" name="Google Shape;326;p35"/>
          <p:cNvSpPr txBox="1"/>
          <p:nvPr/>
        </p:nvSpPr>
        <p:spPr>
          <a:xfrm>
            <a:off x="6051250" y="1100806"/>
            <a:ext cx="1176387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b="1" dirty="0">
                <a:solidFill>
                  <a:srgbClr val="27AE60"/>
                </a:solidFill>
                <a:latin typeface="Fira Sans"/>
                <a:ea typeface="Fira Sans"/>
                <a:cs typeface="Fira Sans"/>
                <a:sym typeface="Fira Sans"/>
              </a:rPr>
              <a:t>Сценарий №3</a:t>
            </a:r>
            <a:endParaRPr sz="1100" b="1" dirty="0">
              <a:solidFill>
                <a:srgbClr val="27AE6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ru" sz="900" dirty="0">
                <a:solidFill>
                  <a:srgbClr val="27AE60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Максимальный ресурс</a:t>
            </a:r>
            <a:endParaRPr sz="1500" dirty="0">
              <a:solidFill>
                <a:srgbClr val="27AE60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sp>
        <p:nvSpPr>
          <p:cNvPr id="327" name="Google Shape;327;p35"/>
          <p:cNvSpPr txBox="1"/>
          <p:nvPr/>
        </p:nvSpPr>
        <p:spPr>
          <a:xfrm>
            <a:off x="2091875" y="1701795"/>
            <a:ext cx="1086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b="1" dirty="0">
                <a:solidFill>
                  <a:srgbClr val="27AE60"/>
                </a:solidFill>
                <a:latin typeface="Fira Sans"/>
                <a:ea typeface="Fira Sans"/>
                <a:cs typeface="Fira Sans"/>
                <a:sym typeface="Fira Sans"/>
              </a:rPr>
              <a:t>Сценарий №3</a:t>
            </a:r>
            <a:endParaRPr sz="1100" b="1" dirty="0">
              <a:solidFill>
                <a:srgbClr val="27AE6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ru" sz="900" dirty="0">
                <a:solidFill>
                  <a:srgbClr val="27AE60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Максимальный ресурс</a:t>
            </a:r>
            <a:endParaRPr sz="1500" dirty="0">
              <a:solidFill>
                <a:srgbClr val="27AE60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sp>
        <p:nvSpPr>
          <p:cNvPr id="328" name="Google Shape;328;p35"/>
          <p:cNvSpPr/>
          <p:nvPr/>
        </p:nvSpPr>
        <p:spPr>
          <a:xfrm>
            <a:off x="6051250" y="3803200"/>
            <a:ext cx="2585100" cy="940800"/>
          </a:xfrm>
          <a:prstGeom prst="wedgeRoundRectCallout">
            <a:avLst>
              <a:gd name="adj1" fmla="val -61242"/>
              <a:gd name="adj2" fmla="val 31801"/>
              <a:gd name="adj3" fmla="val 0"/>
            </a:avLst>
          </a:prstGeom>
          <a:solidFill>
            <a:srgbClr val="FF4B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Сценарий </a:t>
            </a:r>
            <a:endParaRPr sz="1800" b="1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РЦ и производств</a:t>
            </a:r>
            <a:endParaRPr sz="700">
              <a:solidFill>
                <a:schemeClr val="lt1"/>
              </a:solidFill>
            </a:endParaRPr>
          </a:p>
        </p:txBody>
      </p:sp>
      <p:sp>
        <p:nvSpPr>
          <p:cNvPr id="329" name="Google Shape;329;p35"/>
          <p:cNvSpPr/>
          <p:nvPr/>
        </p:nvSpPr>
        <p:spPr>
          <a:xfrm>
            <a:off x="931650" y="2217000"/>
            <a:ext cx="6426675" cy="790025"/>
          </a:xfrm>
          <a:custGeom>
            <a:avLst/>
            <a:gdLst/>
            <a:ahLst/>
            <a:cxnLst/>
            <a:rect l="l" t="t" r="r" b="b"/>
            <a:pathLst>
              <a:path w="257067" h="31601" extrusionOk="0">
                <a:moveTo>
                  <a:pt x="0" y="20358"/>
                </a:moveTo>
                <a:lnTo>
                  <a:pt x="104717" y="19966"/>
                </a:lnTo>
                <a:lnTo>
                  <a:pt x="104717" y="31601"/>
                </a:lnTo>
                <a:lnTo>
                  <a:pt x="173203" y="31601"/>
                </a:lnTo>
                <a:lnTo>
                  <a:pt x="173203" y="18176"/>
                </a:lnTo>
                <a:lnTo>
                  <a:pt x="257067" y="0"/>
                </a:lnTo>
              </a:path>
            </a:pathLst>
          </a:cu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6"/>
          <p:cNvSpPr/>
          <p:nvPr/>
        </p:nvSpPr>
        <p:spPr>
          <a:xfrm>
            <a:off x="392675" y="1182950"/>
            <a:ext cx="2317500" cy="374400"/>
          </a:xfrm>
          <a:prstGeom prst="roundRect">
            <a:avLst>
              <a:gd name="adj" fmla="val 50000"/>
            </a:avLst>
          </a:pr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9999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35" name="Google Shape;335;p36"/>
          <p:cNvSpPr txBox="1"/>
          <p:nvPr/>
        </p:nvSpPr>
        <p:spPr>
          <a:xfrm>
            <a:off x="392675" y="245950"/>
            <a:ext cx="8572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b="1" dirty="0">
                <a:solidFill>
                  <a:srgbClr val="6E258B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Срочные заказы</a:t>
            </a:r>
            <a:endParaRPr sz="1500" dirty="0">
              <a:solidFill>
                <a:srgbClr val="6E258B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36" name="Google Shape;336;p36"/>
          <p:cNvSpPr txBox="1"/>
          <p:nvPr/>
        </p:nvSpPr>
        <p:spPr>
          <a:xfrm>
            <a:off x="335051" y="1226450"/>
            <a:ext cx="2317500" cy="3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9999" lvl="0" indent="-57150" algn="ctr" rtl="0">
              <a:lnSpc>
                <a:spcPct val="125000"/>
              </a:lnSpc>
              <a:spcBef>
                <a:spcPts val="0"/>
              </a:spcBef>
              <a:spcAft>
                <a:spcPts val="500"/>
              </a:spcAft>
              <a:buClr>
                <a:srgbClr val="FF4B3A"/>
              </a:buClr>
              <a:buSzPts val="900"/>
              <a:buFont typeface="Fira Sans ExtraLight"/>
              <a:buChar char="❌"/>
            </a:pPr>
            <a:r>
              <a:rPr lang="ru" sz="1150" dirty="0">
                <a:latin typeface="Fira Sans"/>
                <a:ea typeface="Fira Sans"/>
                <a:cs typeface="Fira Sans"/>
                <a:sym typeface="Fira Sans"/>
              </a:rPr>
              <a:t> Кто-то заболел/уволился</a:t>
            </a:r>
            <a:endParaRPr sz="1150" dirty="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337" name="Google Shape;337;p36"/>
          <p:cNvSpPr/>
          <p:nvPr/>
        </p:nvSpPr>
        <p:spPr>
          <a:xfrm>
            <a:off x="2831075" y="1182950"/>
            <a:ext cx="1758300" cy="374400"/>
          </a:xfrm>
          <a:prstGeom prst="roundRect">
            <a:avLst>
              <a:gd name="adj" fmla="val 50000"/>
            </a:avLst>
          </a:pr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9999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38" name="Google Shape;338;p36"/>
          <p:cNvSpPr txBox="1"/>
          <p:nvPr/>
        </p:nvSpPr>
        <p:spPr>
          <a:xfrm>
            <a:off x="2788417" y="1232393"/>
            <a:ext cx="1805400" cy="3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9999" lvl="0" indent="-57150" algn="ctr" rtl="0">
              <a:lnSpc>
                <a:spcPct val="125000"/>
              </a:lnSpc>
              <a:spcBef>
                <a:spcPts val="0"/>
              </a:spcBef>
              <a:spcAft>
                <a:spcPts val="500"/>
              </a:spcAft>
              <a:buClr>
                <a:srgbClr val="FF4B3A"/>
              </a:buClr>
              <a:buSzPts val="900"/>
              <a:buFont typeface="Fira Sans ExtraLight"/>
              <a:buChar char="❌"/>
            </a:pPr>
            <a:r>
              <a:rPr lang="ru" sz="1150" dirty="0">
                <a:latin typeface="Fira Sans"/>
                <a:ea typeface="Fira Sans"/>
                <a:cs typeface="Fira Sans"/>
                <a:sym typeface="Fira Sans"/>
              </a:rPr>
              <a:t> Срочные поставки</a:t>
            </a:r>
            <a:endParaRPr sz="1150" dirty="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339" name="Google Shape;339;p36"/>
          <p:cNvSpPr/>
          <p:nvPr/>
        </p:nvSpPr>
        <p:spPr>
          <a:xfrm>
            <a:off x="4659875" y="1182950"/>
            <a:ext cx="2722200" cy="374400"/>
          </a:xfrm>
          <a:prstGeom prst="roundRect">
            <a:avLst>
              <a:gd name="adj" fmla="val 50000"/>
            </a:avLst>
          </a:pr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9999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40" name="Google Shape;340;p36"/>
          <p:cNvSpPr txBox="1"/>
          <p:nvPr/>
        </p:nvSpPr>
        <p:spPr>
          <a:xfrm>
            <a:off x="4659875" y="1232393"/>
            <a:ext cx="2722200" cy="3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9999" lvl="0" indent="-57150" algn="ctr" rtl="0">
              <a:lnSpc>
                <a:spcPct val="125000"/>
              </a:lnSpc>
              <a:spcBef>
                <a:spcPts val="0"/>
              </a:spcBef>
              <a:spcAft>
                <a:spcPts val="500"/>
              </a:spcAft>
              <a:buClr>
                <a:srgbClr val="FF4B3A"/>
              </a:buClr>
              <a:buSzPts val="900"/>
              <a:buFont typeface="Fira Sans ExtraLight"/>
              <a:buChar char="❌"/>
            </a:pPr>
            <a:r>
              <a:rPr lang="ru" sz="1150" dirty="0">
                <a:latin typeface="Fira Sans"/>
                <a:ea typeface="Fira Sans"/>
                <a:cs typeface="Fira Sans"/>
                <a:sym typeface="Fira Sans"/>
              </a:rPr>
              <a:t> Непредсказуемая потребность</a:t>
            </a:r>
            <a:endParaRPr sz="1150" dirty="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341" name="Google Shape;341;p36"/>
          <p:cNvSpPr/>
          <p:nvPr/>
        </p:nvSpPr>
        <p:spPr>
          <a:xfrm>
            <a:off x="7479275" y="1182950"/>
            <a:ext cx="1355400" cy="374400"/>
          </a:xfrm>
          <a:prstGeom prst="roundRect">
            <a:avLst>
              <a:gd name="adj" fmla="val 50000"/>
            </a:avLst>
          </a:pr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9999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42" name="Google Shape;342;p36"/>
          <p:cNvSpPr txBox="1"/>
          <p:nvPr/>
        </p:nvSpPr>
        <p:spPr>
          <a:xfrm>
            <a:off x="7514191" y="1232393"/>
            <a:ext cx="1250400" cy="3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9999" lvl="0" indent="-57150" algn="ctr" rtl="0">
              <a:lnSpc>
                <a:spcPct val="125000"/>
              </a:lnSpc>
              <a:spcBef>
                <a:spcPts val="0"/>
              </a:spcBef>
              <a:spcAft>
                <a:spcPts val="500"/>
              </a:spcAft>
              <a:buClr>
                <a:srgbClr val="FF4B3A"/>
              </a:buClr>
              <a:buSzPts val="900"/>
              <a:buFont typeface="Fira Sans ExtraLight"/>
              <a:buChar char="❌"/>
            </a:pPr>
            <a:r>
              <a:rPr lang="ru" sz="1150" dirty="0">
                <a:latin typeface="Fira Sans"/>
                <a:ea typeface="Fira Sans"/>
                <a:cs typeface="Fira Sans"/>
                <a:sym typeface="Fira Sans"/>
              </a:rPr>
              <a:t> Праздники</a:t>
            </a:r>
            <a:endParaRPr sz="1150" dirty="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343" name="Google Shape;343;p36"/>
          <p:cNvSpPr/>
          <p:nvPr/>
        </p:nvSpPr>
        <p:spPr>
          <a:xfrm>
            <a:off x="2508100" y="2019838"/>
            <a:ext cx="4132800" cy="771300"/>
          </a:xfrm>
          <a:prstGeom prst="roundRect">
            <a:avLst>
              <a:gd name="adj" fmla="val 16667"/>
            </a:avLst>
          </a:prstGeom>
          <a:solidFill>
            <a:srgbClr val="27AE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36"/>
          <p:cNvSpPr txBox="1"/>
          <p:nvPr/>
        </p:nvSpPr>
        <p:spPr>
          <a:xfrm>
            <a:off x="3139775" y="2114638"/>
            <a:ext cx="30780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Размещайте  заявку в ЛК с повышенной ставкой и пометкой срочно</a:t>
            </a:r>
            <a:endParaRPr sz="12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45" name="Google Shape;34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7675" y="2886713"/>
            <a:ext cx="7688648" cy="228258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6" name="Google Shape;346;p36"/>
          <p:cNvCxnSpPr>
            <a:stCxn id="334" idx="2"/>
            <a:endCxn id="343" idx="0"/>
          </p:cNvCxnSpPr>
          <p:nvPr/>
        </p:nvCxnSpPr>
        <p:spPr>
          <a:xfrm rot="-5400000" flipH="1">
            <a:off x="2831675" y="277100"/>
            <a:ext cx="462600" cy="3023100"/>
          </a:xfrm>
          <a:prstGeom prst="curvedConnector3">
            <a:avLst>
              <a:gd name="adj1" fmla="val 49988"/>
            </a:avLst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7" name="Google Shape;347;p36"/>
          <p:cNvCxnSpPr>
            <a:stCxn id="337" idx="2"/>
            <a:endCxn id="343" idx="0"/>
          </p:cNvCxnSpPr>
          <p:nvPr/>
        </p:nvCxnSpPr>
        <p:spPr>
          <a:xfrm rot="-5400000" flipH="1">
            <a:off x="3911075" y="1356500"/>
            <a:ext cx="462600" cy="864300"/>
          </a:xfrm>
          <a:prstGeom prst="curvedConnector3">
            <a:avLst>
              <a:gd name="adj1" fmla="val 49988"/>
            </a:avLst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8" name="Google Shape;348;p36"/>
          <p:cNvCxnSpPr>
            <a:stCxn id="339" idx="2"/>
            <a:endCxn id="343" idx="0"/>
          </p:cNvCxnSpPr>
          <p:nvPr/>
        </p:nvCxnSpPr>
        <p:spPr>
          <a:xfrm rot="5400000">
            <a:off x="5066375" y="1065350"/>
            <a:ext cx="462600" cy="1446600"/>
          </a:xfrm>
          <a:prstGeom prst="curvedConnector3">
            <a:avLst>
              <a:gd name="adj1" fmla="val 49988"/>
            </a:avLst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9" name="Google Shape;349;p36"/>
          <p:cNvCxnSpPr>
            <a:stCxn id="341" idx="2"/>
            <a:endCxn id="343" idx="0"/>
          </p:cNvCxnSpPr>
          <p:nvPr/>
        </p:nvCxnSpPr>
        <p:spPr>
          <a:xfrm rot="5400000">
            <a:off x="6134375" y="-2650"/>
            <a:ext cx="462600" cy="3582600"/>
          </a:xfrm>
          <a:prstGeom prst="curvedConnector3">
            <a:avLst>
              <a:gd name="adj1" fmla="val 49988"/>
            </a:avLst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4" name="Google Shape;354;p37"/>
          <p:cNvCxnSpPr/>
          <p:nvPr/>
        </p:nvCxnSpPr>
        <p:spPr>
          <a:xfrm>
            <a:off x="5635150" y="1030925"/>
            <a:ext cx="0" cy="3324300"/>
          </a:xfrm>
          <a:prstGeom prst="straightConnector1">
            <a:avLst/>
          </a:prstGeom>
          <a:noFill/>
          <a:ln w="19050" cap="flat" cmpd="sng">
            <a:solidFill>
              <a:srgbClr val="EFEFE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5" name="Google Shape;355;p37"/>
          <p:cNvSpPr txBox="1"/>
          <p:nvPr/>
        </p:nvSpPr>
        <p:spPr>
          <a:xfrm>
            <a:off x="392675" y="245950"/>
            <a:ext cx="8572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b="1">
                <a:solidFill>
                  <a:srgbClr val="6E258B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Part-time для рутинных операций и на пики</a:t>
            </a:r>
            <a:endParaRPr sz="1500">
              <a:solidFill>
                <a:srgbClr val="6E258B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56" name="Google Shape;356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9400" y="1217748"/>
            <a:ext cx="4773250" cy="3065901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37"/>
          <p:cNvSpPr/>
          <p:nvPr/>
        </p:nvSpPr>
        <p:spPr>
          <a:xfrm>
            <a:off x="5044300" y="1030925"/>
            <a:ext cx="1181700" cy="807900"/>
          </a:xfrm>
          <a:prstGeom prst="wedgeRoundRectCallout">
            <a:avLst>
              <a:gd name="adj1" fmla="val -61242"/>
              <a:gd name="adj2" fmla="val 31801"/>
              <a:gd name="adj3" fmla="val 0"/>
            </a:avLst>
          </a:prstGeom>
          <a:solidFill>
            <a:srgbClr val="FFBA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 b="1">
                <a:solidFill>
                  <a:srgbClr val="6E258B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-23%</a:t>
            </a:r>
            <a:br>
              <a:rPr lang="ru" sz="2500" b="1">
                <a:solidFill>
                  <a:srgbClr val="6E258B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ru" sz="1100">
                <a:solidFill>
                  <a:srgbClr val="6E258B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экономия</a:t>
            </a:r>
            <a:r>
              <a:rPr lang="ru" sz="1700">
                <a:solidFill>
                  <a:srgbClr val="6E258B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 </a:t>
            </a:r>
            <a:endParaRPr/>
          </a:p>
        </p:txBody>
      </p:sp>
      <p:pic>
        <p:nvPicPr>
          <p:cNvPr id="358" name="Google Shape;358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6700" y="4639856"/>
            <a:ext cx="2350275" cy="23151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9" name="Google Shape;359;p37"/>
          <p:cNvCxnSpPr/>
          <p:nvPr/>
        </p:nvCxnSpPr>
        <p:spPr>
          <a:xfrm rot="10800000">
            <a:off x="2465850" y="1519713"/>
            <a:ext cx="0" cy="2306100"/>
          </a:xfrm>
          <a:prstGeom prst="straightConnector1">
            <a:avLst/>
          </a:prstGeom>
          <a:noFill/>
          <a:ln w="19050" cap="flat" cmpd="sng">
            <a:solidFill>
              <a:srgbClr val="FF4B3A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0" name="Google Shape;360;p37"/>
          <p:cNvCxnSpPr/>
          <p:nvPr/>
        </p:nvCxnSpPr>
        <p:spPr>
          <a:xfrm rot="10800000">
            <a:off x="3999575" y="1519688"/>
            <a:ext cx="0" cy="2313600"/>
          </a:xfrm>
          <a:prstGeom prst="straightConnector1">
            <a:avLst/>
          </a:prstGeom>
          <a:noFill/>
          <a:ln w="19050" cap="flat" cmpd="sng">
            <a:solidFill>
              <a:srgbClr val="FF4B3A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1" name="Google Shape;361;p37"/>
          <p:cNvSpPr/>
          <p:nvPr/>
        </p:nvSpPr>
        <p:spPr>
          <a:xfrm>
            <a:off x="6062396" y="2681651"/>
            <a:ext cx="342600" cy="7137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6E258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37"/>
          <p:cNvSpPr txBox="1"/>
          <p:nvPr/>
        </p:nvSpPr>
        <p:spPr>
          <a:xfrm>
            <a:off x="6336834" y="3373518"/>
            <a:ext cx="5484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latin typeface="Fira Sans"/>
                <a:ea typeface="Fira Sans"/>
                <a:cs typeface="Fira Sans"/>
                <a:sym typeface="Fira Sans"/>
              </a:rPr>
              <a:t>вт</a:t>
            </a:r>
            <a:endParaRPr sz="7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363" name="Google Shape;363;p37"/>
          <p:cNvSpPr/>
          <p:nvPr/>
        </p:nvSpPr>
        <p:spPr>
          <a:xfrm>
            <a:off x="6452666" y="1627261"/>
            <a:ext cx="342600" cy="17682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6E258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37"/>
          <p:cNvSpPr txBox="1"/>
          <p:nvPr/>
        </p:nvSpPr>
        <p:spPr>
          <a:xfrm>
            <a:off x="5959350" y="3373518"/>
            <a:ext cx="5484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latin typeface="Fira Sans"/>
                <a:ea typeface="Fira Sans"/>
                <a:cs typeface="Fira Sans"/>
                <a:sym typeface="Fira Sans"/>
              </a:rPr>
              <a:t>пн</a:t>
            </a:r>
            <a:endParaRPr sz="7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365" name="Google Shape;365;p37"/>
          <p:cNvSpPr/>
          <p:nvPr/>
        </p:nvSpPr>
        <p:spPr>
          <a:xfrm>
            <a:off x="6842935" y="2681651"/>
            <a:ext cx="342600" cy="7137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6E258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37"/>
          <p:cNvSpPr/>
          <p:nvPr/>
        </p:nvSpPr>
        <p:spPr>
          <a:xfrm>
            <a:off x="7623474" y="1627237"/>
            <a:ext cx="342600" cy="17682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6E258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37"/>
          <p:cNvSpPr/>
          <p:nvPr/>
        </p:nvSpPr>
        <p:spPr>
          <a:xfrm>
            <a:off x="7233204" y="1627261"/>
            <a:ext cx="342600" cy="17682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6E258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37"/>
          <p:cNvSpPr/>
          <p:nvPr/>
        </p:nvSpPr>
        <p:spPr>
          <a:xfrm>
            <a:off x="8005250" y="2485665"/>
            <a:ext cx="342600" cy="8877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6E258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37"/>
          <p:cNvSpPr/>
          <p:nvPr/>
        </p:nvSpPr>
        <p:spPr>
          <a:xfrm>
            <a:off x="8404013" y="2485616"/>
            <a:ext cx="342600" cy="8877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6E258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37"/>
          <p:cNvSpPr/>
          <p:nvPr/>
        </p:nvSpPr>
        <p:spPr>
          <a:xfrm>
            <a:off x="6452666" y="1627237"/>
            <a:ext cx="342600" cy="10545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FEBA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37"/>
          <p:cNvSpPr/>
          <p:nvPr/>
        </p:nvSpPr>
        <p:spPr>
          <a:xfrm>
            <a:off x="7233204" y="1627237"/>
            <a:ext cx="342600" cy="10545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FEBA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37"/>
          <p:cNvSpPr/>
          <p:nvPr/>
        </p:nvSpPr>
        <p:spPr>
          <a:xfrm>
            <a:off x="7623474" y="1627237"/>
            <a:ext cx="342600" cy="10545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FEBA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37"/>
          <p:cNvSpPr/>
          <p:nvPr/>
        </p:nvSpPr>
        <p:spPr>
          <a:xfrm>
            <a:off x="8005250" y="2455423"/>
            <a:ext cx="342600" cy="2262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FEBA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37"/>
          <p:cNvSpPr/>
          <p:nvPr/>
        </p:nvSpPr>
        <p:spPr>
          <a:xfrm>
            <a:off x="8404013" y="2455423"/>
            <a:ext cx="342600" cy="2262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FEBA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37"/>
          <p:cNvSpPr txBox="1"/>
          <p:nvPr/>
        </p:nvSpPr>
        <p:spPr>
          <a:xfrm>
            <a:off x="7104691" y="3373518"/>
            <a:ext cx="5484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latin typeface="Fira Sans"/>
                <a:ea typeface="Fira Sans"/>
                <a:cs typeface="Fira Sans"/>
                <a:sym typeface="Fira Sans"/>
              </a:rPr>
              <a:t>чт</a:t>
            </a:r>
            <a:endParaRPr sz="7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376" name="Google Shape;376;p37"/>
          <p:cNvSpPr txBox="1"/>
          <p:nvPr/>
        </p:nvSpPr>
        <p:spPr>
          <a:xfrm>
            <a:off x="6691273" y="3373518"/>
            <a:ext cx="5484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latin typeface="Fira Sans"/>
                <a:ea typeface="Fira Sans"/>
                <a:cs typeface="Fira Sans"/>
                <a:sym typeface="Fira Sans"/>
              </a:rPr>
              <a:t>ср</a:t>
            </a:r>
            <a:endParaRPr sz="7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377" name="Google Shape;377;p37"/>
          <p:cNvSpPr txBox="1"/>
          <p:nvPr/>
        </p:nvSpPr>
        <p:spPr>
          <a:xfrm>
            <a:off x="7518281" y="3373518"/>
            <a:ext cx="5484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latin typeface="Fira Sans"/>
                <a:ea typeface="Fira Sans"/>
                <a:cs typeface="Fira Sans"/>
                <a:sym typeface="Fira Sans"/>
              </a:rPr>
              <a:t>пт</a:t>
            </a:r>
            <a:endParaRPr sz="7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378" name="Google Shape;378;p37"/>
          <p:cNvSpPr txBox="1"/>
          <p:nvPr/>
        </p:nvSpPr>
        <p:spPr>
          <a:xfrm>
            <a:off x="8286137" y="3373518"/>
            <a:ext cx="5484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latin typeface="Fira Sans"/>
                <a:ea typeface="Fira Sans"/>
                <a:cs typeface="Fira Sans"/>
                <a:sym typeface="Fira Sans"/>
              </a:rPr>
              <a:t>вс</a:t>
            </a:r>
            <a:endParaRPr sz="7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379" name="Google Shape;379;p37"/>
          <p:cNvSpPr txBox="1"/>
          <p:nvPr/>
        </p:nvSpPr>
        <p:spPr>
          <a:xfrm>
            <a:off x="7872719" y="3373518"/>
            <a:ext cx="5484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latin typeface="Fira Sans"/>
                <a:ea typeface="Fira Sans"/>
                <a:cs typeface="Fira Sans"/>
                <a:sym typeface="Fira Sans"/>
              </a:rPr>
              <a:t>сб</a:t>
            </a:r>
            <a:endParaRPr sz="7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380" name="Google Shape;380;p37"/>
          <p:cNvSpPr txBox="1"/>
          <p:nvPr/>
        </p:nvSpPr>
        <p:spPr>
          <a:xfrm>
            <a:off x="1090866" y="2677352"/>
            <a:ext cx="14127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 b="1">
                <a:latin typeface="Source Sans Pro"/>
                <a:ea typeface="Source Sans Pro"/>
                <a:cs typeface="Source Sans Pro"/>
                <a:sym typeface="Source Sans Pro"/>
              </a:rPr>
              <a:t>Выкладка</a:t>
            </a:r>
            <a:endParaRPr sz="1000" b="1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 b="1">
                <a:latin typeface="Source Sans Pro"/>
                <a:ea typeface="Source Sans Pro"/>
                <a:cs typeface="Source Sans Pro"/>
                <a:sym typeface="Source Sans Pro"/>
              </a:rPr>
              <a:t>Замена ценников</a:t>
            </a:r>
            <a:endParaRPr sz="1000" b="1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 b="1">
                <a:latin typeface="Source Sans Pro"/>
                <a:ea typeface="Source Sans Pro"/>
                <a:cs typeface="Source Sans Pro"/>
                <a:sym typeface="Source Sans Pro"/>
              </a:rPr>
              <a:t>Разгрузка</a:t>
            </a:r>
            <a:endParaRPr sz="1000" b="1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81" name="Google Shape;381;p37"/>
          <p:cNvSpPr txBox="1"/>
          <p:nvPr/>
        </p:nvSpPr>
        <p:spPr>
          <a:xfrm>
            <a:off x="3865655" y="2639089"/>
            <a:ext cx="1412700" cy="2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 b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Касса</a:t>
            </a:r>
            <a:endParaRPr sz="1000" b="1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82" name="Google Shape;382;p37"/>
          <p:cNvSpPr/>
          <p:nvPr/>
        </p:nvSpPr>
        <p:spPr>
          <a:xfrm>
            <a:off x="5044300" y="3752675"/>
            <a:ext cx="2148900" cy="1118700"/>
          </a:xfrm>
          <a:prstGeom prst="wedgeRoundRectCallout">
            <a:avLst>
              <a:gd name="adj1" fmla="val -61242"/>
              <a:gd name="adj2" fmla="val 31801"/>
              <a:gd name="adj3" fmla="val 0"/>
            </a:avLst>
          </a:prstGeom>
          <a:solidFill>
            <a:srgbClr val="FF4B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lt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Сценарий </a:t>
            </a:r>
            <a:endParaRPr sz="1800">
              <a:solidFill>
                <a:schemeClr val="lt1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lt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торговых точек </a:t>
            </a:r>
            <a:br>
              <a:rPr lang="ru" sz="1800">
                <a:solidFill>
                  <a:schemeClr val="lt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</a:br>
            <a:r>
              <a:rPr lang="ru" sz="1800">
                <a:solidFill>
                  <a:schemeClr val="lt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и транспортных компаний</a:t>
            </a:r>
            <a:endParaRPr sz="700">
              <a:solidFill>
                <a:schemeClr val="lt1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8"/>
          <p:cNvSpPr/>
          <p:nvPr/>
        </p:nvSpPr>
        <p:spPr>
          <a:xfrm>
            <a:off x="468875" y="1609350"/>
            <a:ext cx="3714900" cy="1950600"/>
          </a:xfrm>
          <a:prstGeom prst="roundRect">
            <a:avLst>
              <a:gd name="adj" fmla="val 16667"/>
            </a:avLst>
          </a:prstGeom>
          <a:solidFill>
            <a:srgbClr val="FFBA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 b="1">
                <a:solidFill>
                  <a:srgbClr val="6E258B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100%</a:t>
            </a:r>
            <a:endParaRPr sz="2500" b="1">
              <a:solidFill>
                <a:srgbClr val="6E258B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88" name="Google Shape;388;p38"/>
          <p:cNvSpPr txBox="1"/>
          <p:nvPr/>
        </p:nvSpPr>
        <p:spPr>
          <a:xfrm>
            <a:off x="392675" y="245950"/>
            <a:ext cx="85722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b="1">
                <a:solidFill>
                  <a:srgbClr val="6E258B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Возможность принять в штат </a:t>
            </a:r>
            <a:endParaRPr sz="2800" b="1">
              <a:solidFill>
                <a:srgbClr val="6E258B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b="1">
                <a:solidFill>
                  <a:srgbClr val="6E258B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проверенных исполнителей</a:t>
            </a:r>
            <a:endParaRPr sz="1500">
              <a:solidFill>
                <a:srgbClr val="6E258B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89" name="Google Shape;389;p38"/>
          <p:cNvSpPr/>
          <p:nvPr/>
        </p:nvSpPr>
        <p:spPr>
          <a:xfrm>
            <a:off x="468875" y="1609350"/>
            <a:ext cx="3714900" cy="1950600"/>
          </a:xfrm>
          <a:prstGeom prst="roundRect">
            <a:avLst>
              <a:gd name="adj" fmla="val 16667"/>
            </a:avLst>
          </a:prstGeom>
          <a:solidFill>
            <a:srgbClr val="FF4B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>
                <a:solidFill>
                  <a:schemeClr val="lt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100%</a:t>
            </a:r>
            <a:endParaRPr sz="2500">
              <a:solidFill>
                <a:schemeClr val="lt1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sp>
        <p:nvSpPr>
          <p:cNvPr id="390" name="Google Shape;390;p38"/>
          <p:cNvSpPr/>
          <p:nvPr/>
        </p:nvSpPr>
        <p:spPr>
          <a:xfrm>
            <a:off x="4183650" y="2104950"/>
            <a:ext cx="3899400" cy="933600"/>
          </a:xfrm>
          <a:prstGeom prst="roundRect">
            <a:avLst>
              <a:gd name="adj" fmla="val 16667"/>
            </a:avLst>
          </a:prstGeom>
          <a:solidFill>
            <a:srgbClr val="FFBA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 b="1">
                <a:solidFill>
                  <a:srgbClr val="6E258B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50%</a:t>
            </a:r>
            <a:endParaRPr sz="2500" b="1">
              <a:solidFill>
                <a:srgbClr val="6E258B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91" name="Google Shape;39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6700" y="4639856"/>
            <a:ext cx="2350275" cy="231519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38"/>
          <p:cNvSpPr txBox="1"/>
          <p:nvPr/>
        </p:nvSpPr>
        <p:spPr>
          <a:xfrm>
            <a:off x="1213325" y="3695925"/>
            <a:ext cx="2226000" cy="7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25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ru" sz="1550" b="1">
                <a:latin typeface="Fira Sans"/>
                <a:ea typeface="Fira Sans"/>
                <a:cs typeface="Fira Sans"/>
                <a:sym typeface="Fira Sans"/>
              </a:rPr>
              <a:t>Самозанятые на 1, 2 или 3 мес</a:t>
            </a:r>
            <a:endParaRPr sz="1550" b="1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393" name="Google Shape;393;p38"/>
          <p:cNvSpPr txBox="1"/>
          <p:nvPr/>
        </p:nvSpPr>
        <p:spPr>
          <a:xfrm>
            <a:off x="5020350" y="3695925"/>
            <a:ext cx="2226000" cy="4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25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ru" sz="1550" b="1">
                <a:latin typeface="Fira Sans"/>
                <a:ea typeface="Fira Sans"/>
                <a:cs typeface="Fira Sans"/>
                <a:sym typeface="Fira Sans"/>
              </a:rPr>
              <a:t>Штат</a:t>
            </a:r>
            <a:endParaRPr sz="1550" b="1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394" name="Google Shape;394;p38"/>
          <p:cNvSpPr/>
          <p:nvPr/>
        </p:nvSpPr>
        <p:spPr>
          <a:xfrm>
            <a:off x="7215275" y="451350"/>
            <a:ext cx="1482300" cy="1158000"/>
          </a:xfrm>
          <a:prstGeom prst="wedgeRoundRectCallout">
            <a:avLst>
              <a:gd name="adj1" fmla="val -61242"/>
              <a:gd name="adj2" fmla="val 31801"/>
              <a:gd name="adj3" fmla="val 0"/>
            </a:avLst>
          </a:prstGeom>
          <a:solidFill>
            <a:srgbClr val="FFBA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 b="1">
                <a:solidFill>
                  <a:srgbClr val="6E258B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-50%</a:t>
            </a:r>
            <a:br>
              <a:rPr lang="ru" sz="2500" b="1">
                <a:solidFill>
                  <a:srgbClr val="6E258B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ru" sz="1100">
                <a:solidFill>
                  <a:srgbClr val="6E258B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экономия</a:t>
            </a:r>
            <a:endParaRPr sz="1100">
              <a:solidFill>
                <a:srgbClr val="6E258B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marL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6E258B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КДП и с/с часа</a:t>
            </a:r>
            <a:r>
              <a:rPr lang="ru" sz="1700">
                <a:solidFill>
                  <a:srgbClr val="6E258B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39"/>
          <p:cNvSpPr txBox="1"/>
          <p:nvPr/>
        </p:nvSpPr>
        <p:spPr>
          <a:xfrm>
            <a:off x="392675" y="245950"/>
            <a:ext cx="8572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b="1">
                <a:solidFill>
                  <a:srgbClr val="6E258B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Оптимальное решение GigAnt</a:t>
            </a:r>
            <a:endParaRPr sz="1500">
              <a:solidFill>
                <a:srgbClr val="6E258B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00" name="Google Shape;400;p39"/>
          <p:cNvSpPr/>
          <p:nvPr/>
        </p:nvSpPr>
        <p:spPr>
          <a:xfrm>
            <a:off x="3652713" y="2348750"/>
            <a:ext cx="2370600" cy="1173300"/>
          </a:xfrm>
          <a:prstGeom prst="roundRect">
            <a:avLst>
              <a:gd name="adj" fmla="val 16667"/>
            </a:avLst>
          </a:prstGeom>
          <a:solidFill>
            <a:srgbClr val="FEBA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 b="1">
                <a:solidFill>
                  <a:srgbClr val="6E258B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50%</a:t>
            </a:r>
            <a:endParaRPr sz="1700" b="1">
              <a:solidFill>
                <a:srgbClr val="6E258B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>
                <a:solidFill>
                  <a:srgbClr val="6E258B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постоянный штат</a:t>
            </a:r>
            <a:endParaRPr sz="1700">
              <a:solidFill>
                <a:srgbClr val="6E258B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sp>
        <p:nvSpPr>
          <p:cNvPr id="401" name="Google Shape;401;p39"/>
          <p:cNvSpPr/>
          <p:nvPr/>
        </p:nvSpPr>
        <p:spPr>
          <a:xfrm>
            <a:off x="3727413" y="3753225"/>
            <a:ext cx="2221200" cy="1106100"/>
          </a:xfrm>
          <a:prstGeom prst="roundRect">
            <a:avLst>
              <a:gd name="adj" fmla="val 16667"/>
            </a:avLst>
          </a:prstGeom>
          <a:solidFill>
            <a:srgbClr val="FF4B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>
                <a:solidFill>
                  <a:schemeClr val="lt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30%</a:t>
            </a:r>
            <a:endParaRPr sz="1700">
              <a:solidFill>
                <a:schemeClr val="lt1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>
                <a:solidFill>
                  <a:schemeClr val="lt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сезонные колебания</a:t>
            </a:r>
            <a:endParaRPr sz="1700">
              <a:solidFill>
                <a:schemeClr val="lt1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sp>
        <p:nvSpPr>
          <p:cNvPr id="402" name="Google Shape;402;p39"/>
          <p:cNvSpPr/>
          <p:nvPr/>
        </p:nvSpPr>
        <p:spPr>
          <a:xfrm>
            <a:off x="3820863" y="1163875"/>
            <a:ext cx="2034300" cy="953700"/>
          </a:xfrm>
          <a:prstGeom prst="roundRect">
            <a:avLst>
              <a:gd name="adj" fmla="val 16667"/>
            </a:avLst>
          </a:prstGeom>
          <a:solidFill>
            <a:srgbClr val="FF4B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>
                <a:solidFill>
                  <a:schemeClr val="lt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20%</a:t>
            </a:r>
            <a:endParaRPr sz="1700">
              <a:solidFill>
                <a:schemeClr val="lt1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>
                <a:solidFill>
                  <a:schemeClr val="lt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part-time</a:t>
            </a:r>
            <a:endParaRPr sz="1700">
              <a:solidFill>
                <a:schemeClr val="lt1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sp>
        <p:nvSpPr>
          <p:cNvPr id="403" name="Google Shape;403;p39"/>
          <p:cNvSpPr/>
          <p:nvPr/>
        </p:nvSpPr>
        <p:spPr>
          <a:xfrm>
            <a:off x="757113" y="2348750"/>
            <a:ext cx="2370600" cy="1173300"/>
          </a:xfrm>
          <a:prstGeom prst="roundRect">
            <a:avLst>
              <a:gd name="adj" fmla="val 16667"/>
            </a:avLst>
          </a:prstGeom>
          <a:solidFill>
            <a:srgbClr val="FF4B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>
                <a:solidFill>
                  <a:schemeClr val="lt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Из временных исполнителей – </a:t>
            </a:r>
            <a:endParaRPr sz="1700">
              <a:solidFill>
                <a:schemeClr val="lt1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>
                <a:solidFill>
                  <a:schemeClr val="lt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в штат</a:t>
            </a:r>
            <a:endParaRPr sz="1700">
              <a:solidFill>
                <a:schemeClr val="lt1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sp>
        <p:nvSpPr>
          <p:cNvPr id="404" name="Google Shape;404;p39"/>
          <p:cNvSpPr/>
          <p:nvPr/>
        </p:nvSpPr>
        <p:spPr>
          <a:xfrm>
            <a:off x="6352588" y="2458550"/>
            <a:ext cx="2034300" cy="953700"/>
          </a:xfrm>
          <a:prstGeom prst="roundRect">
            <a:avLst>
              <a:gd name="adj" fmla="val 16667"/>
            </a:avLst>
          </a:prstGeom>
          <a:solidFill>
            <a:srgbClr val="FF4B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>
                <a:solidFill>
                  <a:schemeClr val="lt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Срочные заказы</a:t>
            </a:r>
            <a:endParaRPr sz="1700">
              <a:solidFill>
                <a:schemeClr val="lt1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sp>
        <p:nvSpPr>
          <p:cNvPr id="405" name="Google Shape;405;p39"/>
          <p:cNvSpPr/>
          <p:nvPr/>
        </p:nvSpPr>
        <p:spPr>
          <a:xfrm>
            <a:off x="7215275" y="603750"/>
            <a:ext cx="1482300" cy="1158000"/>
          </a:xfrm>
          <a:prstGeom prst="wedgeRoundRectCallout">
            <a:avLst>
              <a:gd name="adj1" fmla="val -61242"/>
              <a:gd name="adj2" fmla="val 31801"/>
              <a:gd name="adj3" fmla="val 0"/>
            </a:avLst>
          </a:prstGeom>
          <a:solidFill>
            <a:srgbClr val="FFBA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 b="1">
                <a:solidFill>
                  <a:srgbClr val="6E258B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-40%</a:t>
            </a:r>
            <a:br>
              <a:rPr lang="ru" sz="2500" b="1">
                <a:solidFill>
                  <a:srgbClr val="6E258B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ru" sz="1100">
                <a:solidFill>
                  <a:srgbClr val="6E258B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экономия на</a:t>
            </a:r>
            <a:r>
              <a:rPr lang="ru" sz="1700">
                <a:solidFill>
                  <a:srgbClr val="6E258B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 </a:t>
            </a:r>
            <a:endParaRPr sz="1700">
              <a:solidFill>
                <a:srgbClr val="6E258B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marL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>
                <a:solidFill>
                  <a:srgbClr val="6E258B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ФОТ</a:t>
            </a:r>
            <a:endParaRPr sz="1700">
              <a:solidFill>
                <a:srgbClr val="6E258B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40"/>
          <p:cNvSpPr/>
          <p:nvPr/>
        </p:nvSpPr>
        <p:spPr>
          <a:xfrm>
            <a:off x="3885700" y="1128100"/>
            <a:ext cx="4628700" cy="2639100"/>
          </a:xfrm>
          <a:prstGeom prst="roundRect">
            <a:avLst>
              <a:gd name="adj" fmla="val 5110"/>
            </a:avLst>
          </a:prstGeom>
          <a:solidFill>
            <a:srgbClr val="6E258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40"/>
          <p:cNvSpPr txBox="1"/>
          <p:nvPr/>
        </p:nvSpPr>
        <p:spPr>
          <a:xfrm>
            <a:off x="392675" y="245950"/>
            <a:ext cx="8572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b="1">
                <a:solidFill>
                  <a:srgbClr val="6E258B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Плюсы/минусы относительно штатного персонала</a:t>
            </a:r>
            <a:endParaRPr sz="1500">
              <a:solidFill>
                <a:srgbClr val="6E258B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12" name="Google Shape;412;p40"/>
          <p:cNvSpPr/>
          <p:nvPr/>
        </p:nvSpPr>
        <p:spPr>
          <a:xfrm>
            <a:off x="456700" y="1128100"/>
            <a:ext cx="3322800" cy="2639100"/>
          </a:xfrm>
          <a:prstGeom prst="roundRect">
            <a:avLst>
              <a:gd name="adj" fmla="val 5110"/>
            </a:avLst>
          </a:pr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13" name="Google Shape;413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6700" y="4666031"/>
            <a:ext cx="2350275" cy="231519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40"/>
          <p:cNvSpPr/>
          <p:nvPr/>
        </p:nvSpPr>
        <p:spPr>
          <a:xfrm>
            <a:off x="641079" y="1358371"/>
            <a:ext cx="357900" cy="357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15" name="Google Shape;415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2329" y="1399621"/>
            <a:ext cx="275400" cy="275400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40"/>
          <p:cNvSpPr txBox="1"/>
          <p:nvPr/>
        </p:nvSpPr>
        <p:spPr>
          <a:xfrm>
            <a:off x="991753" y="1336500"/>
            <a:ext cx="2350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Слабые стороны</a:t>
            </a:r>
            <a:endParaRPr sz="15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sp>
        <p:nvSpPr>
          <p:cNvPr id="417" name="Google Shape;417;p40"/>
          <p:cNvSpPr txBox="1"/>
          <p:nvPr/>
        </p:nvSpPr>
        <p:spPr>
          <a:xfrm>
            <a:off x="582849" y="1864425"/>
            <a:ext cx="28089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79999" lvl="0" indent="-140799" algn="l" rtl="0">
              <a:lnSpc>
                <a:spcPct val="125000"/>
              </a:lnSpc>
              <a:spcBef>
                <a:spcPts val="0"/>
              </a:spcBef>
              <a:spcAft>
                <a:spcPts val="500"/>
              </a:spcAft>
              <a:buClr>
                <a:srgbClr val="FF4B3A"/>
              </a:buClr>
              <a:buSzPts val="800"/>
              <a:buFont typeface="Fira Sans"/>
              <a:buChar char="❌"/>
            </a:pPr>
            <a:r>
              <a:rPr lang="ru" sz="1050">
                <a:latin typeface="Fira Sans"/>
                <a:ea typeface="Fira Sans"/>
                <a:cs typeface="Fira Sans"/>
                <a:sym typeface="Fira Sans"/>
              </a:rPr>
              <a:t>Выше ротация</a:t>
            </a:r>
            <a:endParaRPr sz="105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418" name="Google Shape;418;p40"/>
          <p:cNvSpPr/>
          <p:nvPr/>
        </p:nvSpPr>
        <p:spPr>
          <a:xfrm>
            <a:off x="4092442" y="1358371"/>
            <a:ext cx="357900" cy="357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19" name="Google Shape;419;p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33692" y="1399621"/>
            <a:ext cx="275400" cy="275400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40"/>
          <p:cNvSpPr txBox="1"/>
          <p:nvPr/>
        </p:nvSpPr>
        <p:spPr>
          <a:xfrm>
            <a:off x="4443116" y="1336500"/>
            <a:ext cx="2350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lt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Сильные стороны</a:t>
            </a:r>
            <a:endParaRPr sz="1500">
              <a:solidFill>
                <a:schemeClr val="lt1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sp>
        <p:nvSpPr>
          <p:cNvPr id="421" name="Google Shape;421;p40"/>
          <p:cNvSpPr txBox="1"/>
          <p:nvPr/>
        </p:nvSpPr>
        <p:spPr>
          <a:xfrm>
            <a:off x="582849" y="2184522"/>
            <a:ext cx="28089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79999" lvl="0" indent="-140799" algn="l" rtl="0">
              <a:lnSpc>
                <a:spcPct val="125000"/>
              </a:lnSpc>
              <a:spcBef>
                <a:spcPts val="0"/>
              </a:spcBef>
              <a:spcAft>
                <a:spcPts val="500"/>
              </a:spcAft>
              <a:buClr>
                <a:srgbClr val="FF4B3A"/>
              </a:buClr>
              <a:buSzPts val="800"/>
              <a:buFont typeface="Fira Sans"/>
              <a:buChar char="❌"/>
            </a:pPr>
            <a:r>
              <a:rPr lang="ru" sz="105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Меньше контроля</a:t>
            </a:r>
            <a:endParaRPr sz="1050">
              <a:latin typeface="Fira Sans"/>
              <a:ea typeface="Fira Sans"/>
              <a:cs typeface="Fira Sans"/>
              <a:sym typeface="Fira Sans"/>
            </a:endParaRPr>
          </a:p>
        </p:txBody>
      </p:sp>
      <p:grpSp>
        <p:nvGrpSpPr>
          <p:cNvPr id="422" name="Google Shape;422;p40"/>
          <p:cNvGrpSpPr/>
          <p:nvPr/>
        </p:nvGrpSpPr>
        <p:grpSpPr>
          <a:xfrm>
            <a:off x="4106883" y="1811198"/>
            <a:ext cx="4464628" cy="346200"/>
            <a:chOff x="4106883" y="1742462"/>
            <a:chExt cx="4464628" cy="346200"/>
          </a:xfrm>
        </p:grpSpPr>
        <p:sp>
          <p:nvSpPr>
            <p:cNvPr id="423" name="Google Shape;423;p40"/>
            <p:cNvSpPr txBox="1"/>
            <p:nvPr/>
          </p:nvSpPr>
          <p:spPr>
            <a:xfrm>
              <a:off x="4309111" y="1742462"/>
              <a:ext cx="4262400" cy="34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lnSpc>
                  <a:spcPct val="125000"/>
                </a:lnSpc>
                <a:spcBef>
                  <a:spcPts val="0"/>
                </a:spcBef>
                <a:spcAft>
                  <a:spcPts val="500"/>
                </a:spcAft>
                <a:buNone/>
              </a:pPr>
              <a:r>
                <a:rPr lang="ru" sz="1050" dirty="0">
                  <a:solidFill>
                    <a:schemeClr val="lt1"/>
                  </a:solidFill>
                  <a:latin typeface="Fira Sans"/>
                  <a:ea typeface="Fira Sans"/>
                  <a:cs typeface="Fira Sans"/>
                  <a:sym typeface="Fira Sans"/>
                </a:rPr>
                <a:t>Снижение расходов на ФОТ на 40%</a:t>
              </a:r>
              <a:endParaRPr sz="1050" dirty="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  <p:grpSp>
          <p:nvGrpSpPr>
            <p:cNvPr id="424" name="Google Shape;424;p40"/>
            <p:cNvGrpSpPr/>
            <p:nvPr/>
          </p:nvGrpSpPr>
          <p:grpSpPr>
            <a:xfrm>
              <a:off x="4106883" y="1768074"/>
              <a:ext cx="201764" cy="315600"/>
              <a:chOff x="4084535" y="2240774"/>
              <a:chExt cx="201764" cy="315600"/>
            </a:xfrm>
          </p:grpSpPr>
          <p:sp>
            <p:nvSpPr>
              <p:cNvPr id="425" name="Google Shape;425;p40"/>
              <p:cNvSpPr/>
              <p:nvPr/>
            </p:nvSpPr>
            <p:spPr>
              <a:xfrm>
                <a:off x="4084999" y="2317454"/>
                <a:ext cx="201300" cy="201300"/>
              </a:xfrm>
              <a:prstGeom prst="ellipse">
                <a:avLst/>
              </a:prstGeom>
              <a:noFill/>
              <a:ln w="9525" cap="flat" cmpd="sng">
                <a:solidFill>
                  <a:srgbClr val="9966A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40"/>
              <p:cNvSpPr txBox="1"/>
              <p:nvPr/>
            </p:nvSpPr>
            <p:spPr>
              <a:xfrm>
                <a:off x="4084535" y="2240774"/>
                <a:ext cx="201300" cy="315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lnSpc>
                    <a:spcPct val="125000"/>
                  </a:lnSpc>
                  <a:spcBef>
                    <a:spcPts val="0"/>
                  </a:spcBef>
                  <a:spcAft>
                    <a:spcPts val="500"/>
                  </a:spcAft>
                  <a:buNone/>
                </a:pPr>
                <a:r>
                  <a:rPr lang="ru" sz="850" dirty="0">
                    <a:solidFill>
                      <a:schemeClr val="lt1"/>
                    </a:solidFill>
                    <a:latin typeface="Fira Sans SemiBold"/>
                    <a:ea typeface="Fira Sans SemiBold"/>
                    <a:cs typeface="Fira Sans SemiBold"/>
                    <a:sym typeface="Fira Sans SemiBold"/>
                  </a:rPr>
                  <a:t>1</a:t>
                </a:r>
                <a:endParaRPr sz="850" dirty="0">
                  <a:solidFill>
                    <a:schemeClr val="lt1"/>
                  </a:solidFill>
                  <a:latin typeface="Fira Sans SemiBold"/>
                  <a:ea typeface="Fira Sans SemiBold"/>
                  <a:cs typeface="Fira Sans SemiBold"/>
                  <a:sym typeface="Fira Sans SemiBold"/>
                </a:endParaRPr>
              </a:p>
            </p:txBody>
          </p:sp>
        </p:grpSp>
      </p:grpSp>
      <p:grpSp>
        <p:nvGrpSpPr>
          <p:cNvPr id="427" name="Google Shape;427;p40"/>
          <p:cNvGrpSpPr/>
          <p:nvPr/>
        </p:nvGrpSpPr>
        <p:grpSpPr>
          <a:xfrm>
            <a:off x="4106883" y="2153826"/>
            <a:ext cx="4464628" cy="346200"/>
            <a:chOff x="4106883" y="2085090"/>
            <a:chExt cx="4464628" cy="346200"/>
          </a:xfrm>
        </p:grpSpPr>
        <p:sp>
          <p:nvSpPr>
            <p:cNvPr id="428" name="Google Shape;428;p40"/>
            <p:cNvSpPr txBox="1"/>
            <p:nvPr/>
          </p:nvSpPr>
          <p:spPr>
            <a:xfrm>
              <a:off x="4309111" y="2085090"/>
              <a:ext cx="4262400" cy="34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lnSpc>
                  <a:spcPct val="125000"/>
                </a:lnSpc>
                <a:spcBef>
                  <a:spcPts val="0"/>
                </a:spcBef>
                <a:spcAft>
                  <a:spcPts val="500"/>
                </a:spcAft>
                <a:buNone/>
              </a:pPr>
              <a:r>
                <a:rPr lang="ru" sz="1050" dirty="0">
                  <a:solidFill>
                    <a:schemeClr val="lt1"/>
                  </a:solidFill>
                  <a:latin typeface="Fira Sans"/>
                  <a:ea typeface="Fira Sans"/>
                  <a:cs typeface="Fira Sans"/>
                  <a:sym typeface="Fira Sans"/>
                </a:rPr>
                <a:t>Без бумажной волокиты</a:t>
              </a:r>
              <a:endParaRPr sz="1050" dirty="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  <p:grpSp>
          <p:nvGrpSpPr>
            <p:cNvPr id="429" name="Google Shape;429;p40"/>
            <p:cNvGrpSpPr/>
            <p:nvPr/>
          </p:nvGrpSpPr>
          <p:grpSpPr>
            <a:xfrm>
              <a:off x="4106883" y="2092868"/>
              <a:ext cx="201764" cy="315600"/>
              <a:chOff x="4084535" y="2242316"/>
              <a:chExt cx="201764" cy="315600"/>
            </a:xfrm>
          </p:grpSpPr>
          <p:sp>
            <p:nvSpPr>
              <p:cNvPr id="430" name="Google Shape;430;p40"/>
              <p:cNvSpPr/>
              <p:nvPr/>
            </p:nvSpPr>
            <p:spPr>
              <a:xfrm>
                <a:off x="4084999" y="2317454"/>
                <a:ext cx="201300" cy="201300"/>
              </a:xfrm>
              <a:prstGeom prst="ellipse">
                <a:avLst/>
              </a:prstGeom>
              <a:noFill/>
              <a:ln w="9525" cap="flat" cmpd="sng">
                <a:solidFill>
                  <a:srgbClr val="9966A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40"/>
              <p:cNvSpPr txBox="1"/>
              <p:nvPr/>
            </p:nvSpPr>
            <p:spPr>
              <a:xfrm>
                <a:off x="4084535" y="2242316"/>
                <a:ext cx="201300" cy="315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lnSpc>
                    <a:spcPct val="125000"/>
                  </a:lnSpc>
                  <a:spcBef>
                    <a:spcPts val="0"/>
                  </a:spcBef>
                  <a:spcAft>
                    <a:spcPts val="500"/>
                  </a:spcAft>
                  <a:buNone/>
                </a:pPr>
                <a:r>
                  <a:rPr lang="ru" sz="850" dirty="0">
                    <a:solidFill>
                      <a:schemeClr val="lt1"/>
                    </a:solidFill>
                    <a:latin typeface="Fira Sans SemiBold"/>
                    <a:ea typeface="Fira Sans SemiBold"/>
                    <a:cs typeface="Fira Sans SemiBold"/>
                    <a:sym typeface="Fira Sans SemiBold"/>
                  </a:rPr>
                  <a:t>2</a:t>
                </a:r>
                <a:endParaRPr sz="850" dirty="0">
                  <a:solidFill>
                    <a:schemeClr val="lt1"/>
                  </a:solidFill>
                  <a:latin typeface="Fira Sans SemiBold"/>
                  <a:ea typeface="Fira Sans SemiBold"/>
                  <a:cs typeface="Fira Sans SemiBold"/>
                  <a:sym typeface="Fira Sans SemiBold"/>
                </a:endParaRPr>
              </a:p>
            </p:txBody>
          </p:sp>
        </p:grpSp>
      </p:grpSp>
      <p:grpSp>
        <p:nvGrpSpPr>
          <p:cNvPr id="432" name="Google Shape;432;p40"/>
          <p:cNvGrpSpPr/>
          <p:nvPr/>
        </p:nvGrpSpPr>
        <p:grpSpPr>
          <a:xfrm>
            <a:off x="4106883" y="2471052"/>
            <a:ext cx="4464628" cy="346200"/>
            <a:chOff x="4106883" y="2402316"/>
            <a:chExt cx="4464628" cy="346200"/>
          </a:xfrm>
        </p:grpSpPr>
        <p:sp>
          <p:nvSpPr>
            <p:cNvPr id="433" name="Google Shape;433;p40"/>
            <p:cNvSpPr txBox="1"/>
            <p:nvPr/>
          </p:nvSpPr>
          <p:spPr>
            <a:xfrm>
              <a:off x="4309111" y="2402316"/>
              <a:ext cx="4262400" cy="34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lnSpc>
                  <a:spcPct val="125000"/>
                </a:lnSpc>
                <a:spcBef>
                  <a:spcPts val="0"/>
                </a:spcBef>
                <a:spcAft>
                  <a:spcPts val="500"/>
                </a:spcAft>
                <a:buNone/>
              </a:pPr>
              <a:r>
                <a:rPr lang="ru" sz="1050" dirty="0">
                  <a:solidFill>
                    <a:schemeClr val="lt1"/>
                  </a:solidFill>
                  <a:latin typeface="Fira Sans"/>
                  <a:ea typeface="Fira Sans"/>
                  <a:cs typeface="Fira Sans"/>
                  <a:sym typeface="Fira Sans"/>
                </a:rPr>
                <a:t>On-demand</a:t>
              </a:r>
              <a:endParaRPr sz="1050" dirty="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  <p:grpSp>
          <p:nvGrpSpPr>
            <p:cNvPr id="434" name="Google Shape;434;p40"/>
            <p:cNvGrpSpPr/>
            <p:nvPr/>
          </p:nvGrpSpPr>
          <p:grpSpPr>
            <a:xfrm>
              <a:off x="4106883" y="2413592"/>
              <a:ext cx="201764" cy="315600"/>
              <a:chOff x="4084535" y="2238592"/>
              <a:chExt cx="201764" cy="315600"/>
            </a:xfrm>
          </p:grpSpPr>
          <p:sp>
            <p:nvSpPr>
              <p:cNvPr id="435" name="Google Shape;435;p40"/>
              <p:cNvSpPr/>
              <p:nvPr/>
            </p:nvSpPr>
            <p:spPr>
              <a:xfrm>
                <a:off x="4084999" y="2317454"/>
                <a:ext cx="201300" cy="201300"/>
              </a:xfrm>
              <a:prstGeom prst="ellipse">
                <a:avLst/>
              </a:prstGeom>
              <a:noFill/>
              <a:ln w="9525" cap="flat" cmpd="sng">
                <a:solidFill>
                  <a:srgbClr val="9966A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40"/>
              <p:cNvSpPr txBox="1"/>
              <p:nvPr/>
            </p:nvSpPr>
            <p:spPr>
              <a:xfrm>
                <a:off x="4084535" y="2238592"/>
                <a:ext cx="201300" cy="315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lnSpc>
                    <a:spcPct val="125000"/>
                  </a:lnSpc>
                  <a:spcBef>
                    <a:spcPts val="0"/>
                  </a:spcBef>
                  <a:spcAft>
                    <a:spcPts val="500"/>
                  </a:spcAft>
                  <a:buNone/>
                </a:pPr>
                <a:r>
                  <a:rPr lang="ru" sz="850" dirty="0">
                    <a:solidFill>
                      <a:schemeClr val="lt1"/>
                    </a:solidFill>
                    <a:latin typeface="Fira Sans SemiBold"/>
                    <a:ea typeface="Fira Sans SemiBold"/>
                    <a:cs typeface="Fira Sans SemiBold"/>
                    <a:sym typeface="Fira Sans SemiBold"/>
                  </a:rPr>
                  <a:t>3</a:t>
                </a:r>
                <a:endParaRPr sz="850" dirty="0">
                  <a:solidFill>
                    <a:schemeClr val="lt1"/>
                  </a:solidFill>
                  <a:latin typeface="Fira Sans SemiBold"/>
                  <a:ea typeface="Fira Sans SemiBold"/>
                  <a:cs typeface="Fira Sans SemiBold"/>
                  <a:sym typeface="Fira Sans SemiBold"/>
                </a:endParaRPr>
              </a:p>
            </p:txBody>
          </p:sp>
        </p:grpSp>
      </p:grpSp>
      <p:grpSp>
        <p:nvGrpSpPr>
          <p:cNvPr id="437" name="Google Shape;437;p40"/>
          <p:cNvGrpSpPr/>
          <p:nvPr/>
        </p:nvGrpSpPr>
        <p:grpSpPr>
          <a:xfrm>
            <a:off x="4107347" y="2791500"/>
            <a:ext cx="4463236" cy="346200"/>
            <a:chOff x="4107347" y="2722764"/>
            <a:chExt cx="4463236" cy="346200"/>
          </a:xfrm>
        </p:grpSpPr>
        <p:sp>
          <p:nvSpPr>
            <p:cNvPr id="438" name="Google Shape;438;p40"/>
            <p:cNvSpPr txBox="1"/>
            <p:nvPr/>
          </p:nvSpPr>
          <p:spPr>
            <a:xfrm>
              <a:off x="4308183" y="2722764"/>
              <a:ext cx="4262400" cy="34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lnSpc>
                  <a:spcPct val="125000"/>
                </a:lnSpc>
                <a:spcBef>
                  <a:spcPts val="0"/>
                </a:spcBef>
                <a:spcAft>
                  <a:spcPts val="500"/>
                </a:spcAft>
                <a:buNone/>
              </a:pPr>
              <a:r>
                <a:rPr lang="ru" sz="1050" dirty="0">
                  <a:solidFill>
                    <a:schemeClr val="lt1"/>
                  </a:solidFill>
                  <a:latin typeface="Fira Sans"/>
                  <a:ea typeface="Fira Sans"/>
                  <a:cs typeface="Fira Sans"/>
                  <a:sym typeface="Fira Sans"/>
                </a:rPr>
                <a:t>Срочные заказы</a:t>
              </a:r>
              <a:endParaRPr sz="1050" dirty="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  <p:grpSp>
          <p:nvGrpSpPr>
            <p:cNvPr id="439" name="Google Shape;439;p40"/>
            <p:cNvGrpSpPr/>
            <p:nvPr/>
          </p:nvGrpSpPr>
          <p:grpSpPr>
            <a:xfrm>
              <a:off x="4107347" y="2739441"/>
              <a:ext cx="201300" cy="315600"/>
              <a:chOff x="4084999" y="2244341"/>
              <a:chExt cx="201300" cy="315600"/>
            </a:xfrm>
          </p:grpSpPr>
          <p:sp>
            <p:nvSpPr>
              <p:cNvPr id="440" name="Google Shape;440;p40"/>
              <p:cNvSpPr/>
              <p:nvPr/>
            </p:nvSpPr>
            <p:spPr>
              <a:xfrm>
                <a:off x="4084999" y="2317454"/>
                <a:ext cx="201300" cy="201300"/>
              </a:xfrm>
              <a:prstGeom prst="ellipse">
                <a:avLst/>
              </a:prstGeom>
              <a:noFill/>
              <a:ln w="9525" cap="flat" cmpd="sng">
                <a:solidFill>
                  <a:srgbClr val="9966A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40"/>
              <p:cNvSpPr txBox="1"/>
              <p:nvPr/>
            </p:nvSpPr>
            <p:spPr>
              <a:xfrm>
                <a:off x="4084999" y="2244341"/>
                <a:ext cx="201300" cy="315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lnSpc>
                    <a:spcPct val="125000"/>
                  </a:lnSpc>
                  <a:spcBef>
                    <a:spcPts val="0"/>
                  </a:spcBef>
                  <a:spcAft>
                    <a:spcPts val="500"/>
                  </a:spcAft>
                  <a:buNone/>
                </a:pPr>
                <a:r>
                  <a:rPr lang="ru" sz="850" dirty="0">
                    <a:solidFill>
                      <a:schemeClr val="lt1"/>
                    </a:solidFill>
                    <a:latin typeface="Fira Sans SemiBold"/>
                    <a:ea typeface="Fira Sans SemiBold"/>
                    <a:cs typeface="Fira Sans SemiBold"/>
                    <a:sym typeface="Fira Sans SemiBold"/>
                  </a:rPr>
                  <a:t>4</a:t>
                </a:r>
                <a:endParaRPr sz="850" dirty="0">
                  <a:solidFill>
                    <a:schemeClr val="lt1"/>
                  </a:solidFill>
                  <a:latin typeface="Fira Sans SemiBold"/>
                  <a:ea typeface="Fira Sans SemiBold"/>
                  <a:cs typeface="Fira Sans SemiBold"/>
                  <a:sym typeface="Fira Sans SemiBold"/>
                </a:endParaRPr>
              </a:p>
            </p:txBody>
          </p:sp>
        </p:grpSp>
      </p:grpSp>
      <p:grpSp>
        <p:nvGrpSpPr>
          <p:cNvPr id="442" name="Google Shape;442;p40"/>
          <p:cNvGrpSpPr/>
          <p:nvPr/>
        </p:nvGrpSpPr>
        <p:grpSpPr>
          <a:xfrm>
            <a:off x="4107347" y="3110735"/>
            <a:ext cx="4465612" cy="346200"/>
            <a:chOff x="4107347" y="3041999"/>
            <a:chExt cx="4465612" cy="346200"/>
          </a:xfrm>
        </p:grpSpPr>
        <p:sp>
          <p:nvSpPr>
            <p:cNvPr id="443" name="Google Shape;443;p40"/>
            <p:cNvSpPr txBox="1"/>
            <p:nvPr/>
          </p:nvSpPr>
          <p:spPr>
            <a:xfrm>
              <a:off x="4310559" y="3041999"/>
              <a:ext cx="4262400" cy="34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lnSpc>
                  <a:spcPct val="125000"/>
                </a:lnSpc>
                <a:spcBef>
                  <a:spcPts val="0"/>
                </a:spcBef>
                <a:spcAft>
                  <a:spcPts val="500"/>
                </a:spcAft>
                <a:buNone/>
              </a:pPr>
              <a:r>
                <a:rPr lang="ru" sz="1050" dirty="0">
                  <a:solidFill>
                    <a:schemeClr val="lt1"/>
                  </a:solidFill>
                  <a:latin typeface="Fira Sans"/>
                  <a:ea typeface="Fira Sans"/>
                  <a:cs typeface="Fira Sans"/>
                  <a:sym typeface="Fira Sans"/>
                </a:rPr>
                <a:t>Part-time: короткие смены, отдельные дни</a:t>
              </a:r>
              <a:endParaRPr sz="1050" dirty="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  <p:grpSp>
          <p:nvGrpSpPr>
            <p:cNvPr id="444" name="Google Shape;444;p40"/>
            <p:cNvGrpSpPr/>
            <p:nvPr/>
          </p:nvGrpSpPr>
          <p:grpSpPr>
            <a:xfrm>
              <a:off x="4107347" y="3069314"/>
              <a:ext cx="201300" cy="315600"/>
              <a:chOff x="4084999" y="2246614"/>
              <a:chExt cx="201300" cy="315600"/>
            </a:xfrm>
          </p:grpSpPr>
          <p:sp>
            <p:nvSpPr>
              <p:cNvPr id="445" name="Google Shape;445;p40"/>
              <p:cNvSpPr/>
              <p:nvPr/>
            </p:nvSpPr>
            <p:spPr>
              <a:xfrm>
                <a:off x="4084999" y="2317454"/>
                <a:ext cx="201300" cy="201300"/>
              </a:xfrm>
              <a:prstGeom prst="ellipse">
                <a:avLst/>
              </a:prstGeom>
              <a:noFill/>
              <a:ln w="9525" cap="flat" cmpd="sng">
                <a:solidFill>
                  <a:srgbClr val="9966A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40"/>
              <p:cNvSpPr txBox="1"/>
              <p:nvPr/>
            </p:nvSpPr>
            <p:spPr>
              <a:xfrm>
                <a:off x="4084999" y="2246614"/>
                <a:ext cx="201300" cy="315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lnSpc>
                    <a:spcPct val="125000"/>
                  </a:lnSpc>
                  <a:spcBef>
                    <a:spcPts val="0"/>
                  </a:spcBef>
                  <a:spcAft>
                    <a:spcPts val="500"/>
                  </a:spcAft>
                  <a:buNone/>
                </a:pPr>
                <a:r>
                  <a:rPr lang="ru" sz="850" dirty="0">
                    <a:solidFill>
                      <a:schemeClr val="lt1"/>
                    </a:solidFill>
                    <a:latin typeface="Fira Sans SemiBold"/>
                    <a:ea typeface="Fira Sans SemiBold"/>
                    <a:cs typeface="Fira Sans SemiBold"/>
                    <a:sym typeface="Fira Sans SemiBold"/>
                  </a:rPr>
                  <a:t>5</a:t>
                </a:r>
                <a:endParaRPr sz="850" dirty="0">
                  <a:solidFill>
                    <a:schemeClr val="lt1"/>
                  </a:solidFill>
                  <a:latin typeface="Fira Sans SemiBold"/>
                  <a:ea typeface="Fira Sans SemiBold"/>
                  <a:cs typeface="Fira Sans SemiBold"/>
                  <a:sym typeface="Fira Sans SemiBold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A2B"/>
        </a:solidFill>
        <a:effectLst/>
      </p:bgPr>
    </p:bg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41"/>
          <p:cNvSpPr txBox="1"/>
          <p:nvPr/>
        </p:nvSpPr>
        <p:spPr>
          <a:xfrm>
            <a:off x="356772" y="1532500"/>
            <a:ext cx="4210200" cy="17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" sz="3700" b="1">
                <a:solidFill>
                  <a:srgbClr val="6B2B7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Все это можно сделать через GigAnt</a:t>
            </a:r>
            <a:endParaRPr sz="3700" b="1" i="0" u="none" strike="noStrike" cap="none">
              <a:solidFill>
                <a:srgbClr val="6B2B7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52" name="Google Shape;452;p41"/>
          <p:cNvSpPr txBox="1"/>
          <p:nvPr/>
        </p:nvSpPr>
        <p:spPr>
          <a:xfrm>
            <a:off x="372150" y="3780663"/>
            <a:ext cx="1780500" cy="4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" sz="1700" b="1" dirty="0">
                <a:solidFill>
                  <a:srgbClr val="6B2B7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Денис Решанов</a:t>
            </a:r>
            <a:endParaRPr sz="1700" b="1" i="0" u="none" strike="noStrike" cap="none" dirty="0">
              <a:solidFill>
                <a:srgbClr val="6B2B7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53" name="Google Shape;453;p41"/>
          <p:cNvSpPr txBox="1"/>
          <p:nvPr/>
        </p:nvSpPr>
        <p:spPr>
          <a:xfrm>
            <a:off x="392675" y="4080346"/>
            <a:ext cx="40782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latin typeface="Fira Sans Light"/>
                <a:ea typeface="Fira Sans Light"/>
                <a:cs typeface="Fira Sans Light"/>
                <a:sym typeface="Fira Sans Light"/>
              </a:rPr>
              <a:t>Основатель</a:t>
            </a:r>
            <a:endParaRPr sz="1100">
              <a:latin typeface="Fira Sans Light"/>
              <a:ea typeface="Fira Sans Light"/>
              <a:cs typeface="Fira Sans Light"/>
              <a:sym typeface="Fira Sans Light"/>
            </a:endParaRPr>
          </a:p>
        </p:txBody>
      </p:sp>
      <p:sp>
        <p:nvSpPr>
          <p:cNvPr id="454" name="Google Shape;454;p41"/>
          <p:cNvSpPr/>
          <p:nvPr/>
        </p:nvSpPr>
        <p:spPr>
          <a:xfrm>
            <a:off x="468875" y="4486050"/>
            <a:ext cx="1408800" cy="354000"/>
          </a:xfrm>
          <a:prstGeom prst="roundRect">
            <a:avLst>
              <a:gd name="adj" fmla="val 50000"/>
            </a:avLst>
          </a:prstGeom>
          <a:solidFill>
            <a:srgbClr val="6E258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rgbClr val="FEBA2B"/>
                </a:solidFill>
                <a:uFill>
                  <a:noFill/>
                </a:uFill>
                <a:latin typeface="Source Sans Pro"/>
                <a:ea typeface="Source Sans Pro"/>
                <a:cs typeface="Source Sans Pro"/>
                <a:sym typeface="Source Sans Pr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gigwork.ru</a:t>
            </a:r>
            <a:endParaRPr b="1">
              <a:solidFill>
                <a:srgbClr val="FEBA2B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55" name="Google Shape;455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2675" y="475435"/>
            <a:ext cx="2350275" cy="231519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41"/>
          <p:cNvSpPr/>
          <p:nvPr/>
        </p:nvSpPr>
        <p:spPr>
          <a:xfrm>
            <a:off x="1929800" y="4486050"/>
            <a:ext cx="1780500" cy="354000"/>
          </a:xfrm>
          <a:prstGeom prst="roundRect">
            <a:avLst>
              <a:gd name="adj" fmla="val 50000"/>
            </a:avLst>
          </a:prstGeom>
          <a:solidFill>
            <a:srgbClr val="6E258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rgbClr val="FEBA2B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+7 (919) 990-69-98</a:t>
            </a:r>
            <a:endParaRPr b="1">
              <a:solidFill>
                <a:srgbClr val="FEBA2B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57" name="Google Shape;457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30300" y="771613"/>
            <a:ext cx="3600276" cy="3600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7"/>
          <p:cNvSpPr/>
          <p:nvPr/>
        </p:nvSpPr>
        <p:spPr>
          <a:xfrm>
            <a:off x="468875" y="1935250"/>
            <a:ext cx="4111200" cy="2785200"/>
          </a:xfrm>
          <a:prstGeom prst="roundRect">
            <a:avLst>
              <a:gd name="adj" fmla="val 5110"/>
            </a:avLst>
          </a:pr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8" name="Google Shape;118;p27"/>
          <p:cNvPicPr preferRelativeResize="0"/>
          <p:nvPr/>
        </p:nvPicPr>
        <p:blipFill rotWithShape="1">
          <a:blip r:embed="rId3">
            <a:alphaModFix/>
          </a:blip>
          <a:srcRect b="21402"/>
          <a:stretch/>
        </p:blipFill>
        <p:spPr>
          <a:xfrm>
            <a:off x="1709900" y="2171200"/>
            <a:ext cx="1721474" cy="2549248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7"/>
          <p:cNvSpPr txBox="1"/>
          <p:nvPr/>
        </p:nvSpPr>
        <p:spPr>
          <a:xfrm>
            <a:off x="392675" y="245950"/>
            <a:ext cx="8572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b="1">
                <a:solidFill>
                  <a:srgbClr val="6E258B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GigAnt – мобильное приложение для подработки</a:t>
            </a:r>
            <a:endParaRPr sz="1500">
              <a:solidFill>
                <a:srgbClr val="6E258B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20" name="Google Shape;120;p27"/>
          <p:cNvSpPr txBox="1"/>
          <p:nvPr/>
        </p:nvSpPr>
        <p:spPr>
          <a:xfrm>
            <a:off x="472683" y="861550"/>
            <a:ext cx="77454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79999" lvl="0" indent="-171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B2B7D"/>
              </a:buClr>
              <a:buSzPts val="1200"/>
              <a:buFont typeface="Fira Sans Light"/>
              <a:buChar char="✦"/>
            </a:pPr>
            <a:r>
              <a:rPr lang="ru" sz="1200">
                <a:latin typeface="Fira Sans Light"/>
                <a:ea typeface="Fira Sans Light"/>
                <a:cs typeface="Fira Sans Light"/>
                <a:sym typeface="Fira Sans Light"/>
              </a:rPr>
              <a:t>Мобильное приложение для исполнителя помогает найти удобную подработку около дома </a:t>
            </a:r>
            <a:endParaRPr sz="1200">
              <a:latin typeface="Fira Sans Light"/>
              <a:ea typeface="Fira Sans Light"/>
              <a:cs typeface="Fira Sans Light"/>
              <a:sym typeface="Fira Sans Light"/>
            </a:endParaRPr>
          </a:p>
          <a:p>
            <a:pPr marL="179999" lvl="0" indent="-171450" algn="l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rgbClr val="6B2B7D"/>
              </a:buClr>
              <a:buSzPts val="1200"/>
              <a:buFont typeface="Fira Sans Light"/>
              <a:buChar char="✦"/>
            </a:pPr>
            <a:r>
              <a:rPr lang="ru" sz="1200" b="1">
                <a:latin typeface="Fira Sans"/>
                <a:ea typeface="Fira Sans"/>
                <a:cs typeface="Fira Sans"/>
                <a:sym typeface="Fira Sans"/>
              </a:rPr>
              <a:t>Десятки тысяч гибких графиков</a:t>
            </a:r>
            <a:r>
              <a:rPr lang="ru" sz="1200">
                <a:latin typeface="Fira Sans Light"/>
                <a:ea typeface="Fira Sans Light"/>
                <a:cs typeface="Fira Sans Light"/>
                <a:sym typeface="Fira Sans Light"/>
              </a:rPr>
              <a:t> от исполнителей, распределенных по геопризнаку</a:t>
            </a:r>
            <a:endParaRPr sz="1200">
              <a:latin typeface="Fira Sans Light"/>
              <a:ea typeface="Fira Sans Light"/>
              <a:cs typeface="Fira Sans Light"/>
              <a:sym typeface="Fira Sans Light"/>
            </a:endParaRPr>
          </a:p>
        </p:txBody>
      </p:sp>
      <p:pic>
        <p:nvPicPr>
          <p:cNvPr id="121" name="Google Shape;121;p27"/>
          <p:cNvPicPr preferRelativeResize="0"/>
          <p:nvPr/>
        </p:nvPicPr>
        <p:blipFill rotWithShape="1">
          <a:blip r:embed="rId4">
            <a:alphaModFix/>
          </a:blip>
          <a:srcRect b="33105"/>
          <a:stretch/>
        </p:blipFill>
        <p:spPr>
          <a:xfrm>
            <a:off x="834325" y="3073699"/>
            <a:ext cx="1306601" cy="1646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7"/>
          <p:cNvPicPr preferRelativeResize="0"/>
          <p:nvPr/>
        </p:nvPicPr>
        <p:blipFill rotWithShape="1">
          <a:blip r:embed="rId5">
            <a:alphaModFix/>
          </a:blip>
          <a:srcRect b="40490"/>
          <a:stretch/>
        </p:blipFill>
        <p:spPr>
          <a:xfrm>
            <a:off x="2953575" y="3356897"/>
            <a:ext cx="1216125" cy="1363548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7"/>
          <p:cNvSpPr/>
          <p:nvPr/>
        </p:nvSpPr>
        <p:spPr>
          <a:xfrm>
            <a:off x="4700765" y="1935250"/>
            <a:ext cx="4111200" cy="2785200"/>
          </a:xfrm>
          <a:prstGeom prst="roundRect">
            <a:avLst>
              <a:gd name="adj" fmla="val 5110"/>
            </a:avLst>
          </a:pr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4" name="Google Shape;124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38900" y="2281714"/>
            <a:ext cx="3553925" cy="189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89951" y="3090764"/>
            <a:ext cx="3022025" cy="132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8"/>
          <p:cNvSpPr txBox="1"/>
          <p:nvPr/>
        </p:nvSpPr>
        <p:spPr>
          <a:xfrm>
            <a:off x="363075" y="666513"/>
            <a:ext cx="2998500" cy="9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b="1">
                <a:solidFill>
                  <a:srgbClr val="6E258B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Обширная сеть GigAnt</a:t>
            </a:r>
            <a:endParaRPr sz="2800" b="1">
              <a:solidFill>
                <a:srgbClr val="6E258B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31" name="Google Shape;131;p28"/>
          <p:cNvSpPr txBox="1"/>
          <p:nvPr/>
        </p:nvSpPr>
        <p:spPr>
          <a:xfrm>
            <a:off x="378900" y="1686888"/>
            <a:ext cx="26457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Fira Sans Light"/>
                <a:ea typeface="Fira Sans Light"/>
                <a:cs typeface="Fira Sans Light"/>
                <a:sym typeface="Fira Sans Light"/>
              </a:rPr>
              <a:t>Помимо крупных регионов мы охватываем и совсем небольшие и отдаленные</a:t>
            </a:r>
            <a:endParaRPr sz="1200">
              <a:latin typeface="Fira Sans Light"/>
              <a:ea typeface="Fira Sans Light"/>
              <a:cs typeface="Fira Sans Light"/>
              <a:sym typeface="Fira Sans Light"/>
            </a:endParaRPr>
          </a:p>
        </p:txBody>
      </p:sp>
      <p:sp>
        <p:nvSpPr>
          <p:cNvPr id="132" name="Google Shape;132;p28"/>
          <p:cNvSpPr txBox="1"/>
          <p:nvPr/>
        </p:nvSpPr>
        <p:spPr>
          <a:xfrm>
            <a:off x="377605" y="2662027"/>
            <a:ext cx="1131600" cy="8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5100" b="1">
                <a:solidFill>
                  <a:srgbClr val="6E258B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91</a:t>
            </a:r>
            <a:endParaRPr sz="5100" b="1">
              <a:solidFill>
                <a:srgbClr val="6E258B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33" name="Google Shape;133;p28"/>
          <p:cNvSpPr txBox="1"/>
          <p:nvPr/>
        </p:nvSpPr>
        <p:spPr>
          <a:xfrm>
            <a:off x="382555" y="3337504"/>
            <a:ext cx="11316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latin typeface="Fira Sans Light"/>
                <a:ea typeface="Fira Sans Light"/>
                <a:cs typeface="Fira Sans Light"/>
                <a:sym typeface="Fira Sans Light"/>
              </a:rPr>
              <a:t>город</a:t>
            </a:r>
            <a:endParaRPr sz="1100">
              <a:latin typeface="Fira Sans Light"/>
              <a:ea typeface="Fira Sans Light"/>
              <a:cs typeface="Fira Sans Light"/>
              <a:sym typeface="Fira Sans Light"/>
            </a:endParaRPr>
          </a:p>
        </p:txBody>
      </p:sp>
      <p:sp>
        <p:nvSpPr>
          <p:cNvPr id="134" name="Google Shape;134;p28"/>
          <p:cNvSpPr txBox="1"/>
          <p:nvPr/>
        </p:nvSpPr>
        <p:spPr>
          <a:xfrm>
            <a:off x="1825405" y="2662027"/>
            <a:ext cx="1131600" cy="8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5100" b="1">
                <a:solidFill>
                  <a:srgbClr val="6E258B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60</a:t>
            </a:r>
            <a:endParaRPr sz="5100" b="1">
              <a:solidFill>
                <a:srgbClr val="6E258B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35" name="Google Shape;135;p28"/>
          <p:cNvSpPr txBox="1"/>
          <p:nvPr/>
        </p:nvSpPr>
        <p:spPr>
          <a:xfrm>
            <a:off x="1830355" y="3337504"/>
            <a:ext cx="11316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latin typeface="Fira Sans Light"/>
                <a:ea typeface="Fira Sans Light"/>
                <a:cs typeface="Fira Sans Light"/>
                <a:sym typeface="Fira Sans Light"/>
              </a:rPr>
              <a:t>регионов</a:t>
            </a:r>
            <a:endParaRPr sz="1100">
              <a:latin typeface="Fira Sans Light"/>
              <a:ea typeface="Fira Sans Light"/>
              <a:cs typeface="Fira Sans Light"/>
              <a:sym typeface="Fira Sans Light"/>
            </a:endParaRPr>
          </a:p>
        </p:txBody>
      </p:sp>
      <p:pic>
        <p:nvPicPr>
          <p:cNvPr id="136" name="Google Shape;13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54125" y="751263"/>
            <a:ext cx="5989874" cy="338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6700" y="4639856"/>
            <a:ext cx="2350275" cy="2315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9"/>
          <p:cNvSpPr/>
          <p:nvPr/>
        </p:nvSpPr>
        <p:spPr>
          <a:xfrm>
            <a:off x="506175" y="1143000"/>
            <a:ext cx="1526700" cy="775500"/>
          </a:xfrm>
          <a:prstGeom prst="roundRect">
            <a:avLst>
              <a:gd name="adj" fmla="val 14739"/>
            </a:avLst>
          </a:pr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29"/>
          <p:cNvSpPr/>
          <p:nvPr/>
        </p:nvSpPr>
        <p:spPr>
          <a:xfrm>
            <a:off x="2160123" y="1143000"/>
            <a:ext cx="1526700" cy="775500"/>
          </a:xfrm>
          <a:prstGeom prst="roundRect">
            <a:avLst>
              <a:gd name="adj" fmla="val 14739"/>
            </a:avLst>
          </a:pr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29"/>
          <p:cNvSpPr/>
          <p:nvPr/>
        </p:nvSpPr>
        <p:spPr>
          <a:xfrm>
            <a:off x="3814071" y="1143000"/>
            <a:ext cx="1526700" cy="775500"/>
          </a:xfrm>
          <a:prstGeom prst="roundRect">
            <a:avLst>
              <a:gd name="adj" fmla="val 14739"/>
            </a:avLst>
          </a:pr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9"/>
          <p:cNvSpPr/>
          <p:nvPr/>
        </p:nvSpPr>
        <p:spPr>
          <a:xfrm>
            <a:off x="5468020" y="1143000"/>
            <a:ext cx="1526700" cy="775500"/>
          </a:xfrm>
          <a:prstGeom prst="roundRect">
            <a:avLst>
              <a:gd name="adj" fmla="val 14739"/>
            </a:avLst>
          </a:pr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29"/>
          <p:cNvSpPr/>
          <p:nvPr/>
        </p:nvSpPr>
        <p:spPr>
          <a:xfrm>
            <a:off x="7121968" y="1143000"/>
            <a:ext cx="1526700" cy="775500"/>
          </a:xfrm>
          <a:prstGeom prst="roundRect">
            <a:avLst>
              <a:gd name="adj" fmla="val 14739"/>
            </a:avLst>
          </a:pr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9"/>
          <p:cNvSpPr/>
          <p:nvPr/>
        </p:nvSpPr>
        <p:spPr>
          <a:xfrm>
            <a:off x="506175" y="2016579"/>
            <a:ext cx="1526700" cy="775500"/>
          </a:xfrm>
          <a:prstGeom prst="roundRect">
            <a:avLst>
              <a:gd name="adj" fmla="val 14739"/>
            </a:avLst>
          </a:pr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29"/>
          <p:cNvSpPr/>
          <p:nvPr/>
        </p:nvSpPr>
        <p:spPr>
          <a:xfrm>
            <a:off x="2160123" y="2016579"/>
            <a:ext cx="1526700" cy="775500"/>
          </a:xfrm>
          <a:prstGeom prst="roundRect">
            <a:avLst>
              <a:gd name="adj" fmla="val 14739"/>
            </a:avLst>
          </a:pr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9"/>
          <p:cNvSpPr/>
          <p:nvPr/>
        </p:nvSpPr>
        <p:spPr>
          <a:xfrm>
            <a:off x="3814071" y="2016579"/>
            <a:ext cx="1526700" cy="775500"/>
          </a:xfrm>
          <a:prstGeom prst="roundRect">
            <a:avLst>
              <a:gd name="adj" fmla="val 14739"/>
            </a:avLst>
          </a:pr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29"/>
          <p:cNvSpPr/>
          <p:nvPr/>
        </p:nvSpPr>
        <p:spPr>
          <a:xfrm>
            <a:off x="5468020" y="2016579"/>
            <a:ext cx="1526700" cy="775500"/>
          </a:xfrm>
          <a:prstGeom prst="roundRect">
            <a:avLst>
              <a:gd name="adj" fmla="val 14739"/>
            </a:avLst>
          </a:pr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29"/>
          <p:cNvSpPr/>
          <p:nvPr/>
        </p:nvSpPr>
        <p:spPr>
          <a:xfrm>
            <a:off x="7121968" y="2016579"/>
            <a:ext cx="1526700" cy="775500"/>
          </a:xfrm>
          <a:prstGeom prst="roundRect">
            <a:avLst>
              <a:gd name="adj" fmla="val 14739"/>
            </a:avLst>
          </a:pr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29"/>
          <p:cNvSpPr txBox="1"/>
          <p:nvPr/>
        </p:nvSpPr>
        <p:spPr>
          <a:xfrm>
            <a:off x="392675" y="255950"/>
            <a:ext cx="8530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b="1">
                <a:solidFill>
                  <a:srgbClr val="6E258B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Все ТОП-10 торговых сетей — клиенты GigAnt</a:t>
            </a:r>
            <a:endParaRPr sz="2800" b="1">
              <a:solidFill>
                <a:srgbClr val="6E258B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53" name="Google Shape;15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33563" y="1378957"/>
            <a:ext cx="1047823" cy="30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58075" y="3773528"/>
            <a:ext cx="1364605" cy="171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74031" y="1397669"/>
            <a:ext cx="1022575" cy="26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6018" y="3784581"/>
            <a:ext cx="1106522" cy="225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22049" y="4248583"/>
            <a:ext cx="1113275" cy="133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34499" y="3744175"/>
            <a:ext cx="612125" cy="30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773563" y="2232844"/>
            <a:ext cx="915621" cy="30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201763" y="2312738"/>
            <a:ext cx="751335" cy="19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838900" y="3719744"/>
            <a:ext cx="674611" cy="30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019447" y="1390802"/>
            <a:ext cx="1115949" cy="279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258375" y="3728122"/>
            <a:ext cx="1022568" cy="30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9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88922" y="4206285"/>
            <a:ext cx="874942" cy="199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9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411575" y="2228116"/>
            <a:ext cx="947503" cy="35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9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89574" y="2326233"/>
            <a:ext cx="1334718" cy="156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9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2329473" y="1419375"/>
            <a:ext cx="1188000" cy="22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9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645675" y="1391893"/>
            <a:ext cx="1253586" cy="30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9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2991550" y="3777300"/>
            <a:ext cx="1113280" cy="170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9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825414" y="3777310"/>
            <a:ext cx="942275" cy="18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9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2991550" y="4255205"/>
            <a:ext cx="1266825" cy="10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9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2442213" y="2275274"/>
            <a:ext cx="962521" cy="26615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9"/>
          <p:cNvSpPr txBox="1"/>
          <p:nvPr/>
        </p:nvSpPr>
        <p:spPr>
          <a:xfrm>
            <a:off x="392675" y="3169826"/>
            <a:ext cx="23217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900" b="1">
                <a:solidFill>
                  <a:srgbClr val="6E258B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И многие другие</a:t>
            </a:r>
            <a:endParaRPr sz="1900" b="1">
              <a:solidFill>
                <a:srgbClr val="6E258B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0"/>
          <p:cNvSpPr txBox="1"/>
          <p:nvPr/>
        </p:nvSpPr>
        <p:spPr>
          <a:xfrm>
            <a:off x="1844300" y="1059450"/>
            <a:ext cx="57204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b="1">
                <a:solidFill>
                  <a:srgbClr val="6E258B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Миллионы исполнителей из Avito</a:t>
            </a:r>
            <a:endParaRPr sz="2800" b="1" i="0" u="none" strike="noStrike" cap="none">
              <a:solidFill>
                <a:srgbClr val="6B2B7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79" name="Google Shape;179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3513" y="2406700"/>
            <a:ext cx="7241073" cy="4607001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30"/>
          <p:cNvSpPr/>
          <p:nvPr/>
        </p:nvSpPr>
        <p:spPr>
          <a:xfrm>
            <a:off x="3859350" y="1788675"/>
            <a:ext cx="1425300" cy="403200"/>
          </a:xfrm>
          <a:prstGeom prst="roundRect">
            <a:avLst>
              <a:gd name="adj" fmla="val 50000"/>
            </a:avLst>
          </a:prstGeom>
          <a:solidFill>
            <a:srgbClr val="6E258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b="1">
                <a:solidFill>
                  <a:schemeClr val="lt1"/>
                </a:solidFill>
                <a:uFill>
                  <a:noFill/>
                </a:uFill>
                <a:latin typeface="Source Sans Pro"/>
                <a:ea typeface="Source Sans Pro"/>
                <a:cs typeface="Source Sans Pro"/>
                <a:sym typeface="Source Sans Pr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Читать статью</a:t>
            </a:r>
            <a:r>
              <a:rPr lang="ru" sz="1100" b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→</a:t>
            </a:r>
            <a:endParaRPr sz="1100" b="1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81" name="Google Shape;181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96863" y="338681"/>
            <a:ext cx="2350275" cy="2315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425" y="1515650"/>
            <a:ext cx="3663549" cy="268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00874" y="1127552"/>
            <a:ext cx="2564774" cy="3457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69225" y="1611100"/>
            <a:ext cx="2476225" cy="249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96863" y="338681"/>
            <a:ext cx="2350275" cy="2315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2"/>
          <p:cNvSpPr/>
          <p:nvPr/>
        </p:nvSpPr>
        <p:spPr>
          <a:xfrm>
            <a:off x="456700" y="1909150"/>
            <a:ext cx="3638700" cy="2051400"/>
          </a:xfrm>
          <a:prstGeom prst="roundRect">
            <a:avLst>
              <a:gd name="adj" fmla="val 5474"/>
            </a:avLst>
          </a:pr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32"/>
          <p:cNvSpPr txBox="1"/>
          <p:nvPr/>
        </p:nvSpPr>
        <p:spPr>
          <a:xfrm>
            <a:off x="408982" y="520649"/>
            <a:ext cx="21699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900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Кризис – это:</a:t>
            </a:r>
            <a:endParaRPr sz="19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sp>
        <p:nvSpPr>
          <p:cNvPr id="196" name="Google Shape;196;p32"/>
          <p:cNvSpPr/>
          <p:nvPr/>
        </p:nvSpPr>
        <p:spPr>
          <a:xfrm>
            <a:off x="1684550" y="2538050"/>
            <a:ext cx="494100" cy="11007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6E258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32"/>
          <p:cNvSpPr txBox="1"/>
          <p:nvPr/>
        </p:nvSpPr>
        <p:spPr>
          <a:xfrm>
            <a:off x="408982" y="936425"/>
            <a:ext cx="2544900" cy="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79999" lvl="0" indent="-165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E258B"/>
              </a:buClr>
              <a:buSzPts val="1100"/>
              <a:buFont typeface="Fira Sans"/>
              <a:buChar char="✦"/>
            </a:pPr>
            <a:r>
              <a:rPr lang="ru" sz="1100">
                <a:latin typeface="Fira Sans"/>
                <a:ea typeface="Fira Sans"/>
                <a:cs typeface="Fira Sans"/>
                <a:sym typeface="Fira Sans"/>
              </a:rPr>
              <a:t>Нестабильная выручка</a:t>
            </a:r>
            <a:endParaRPr sz="1100">
              <a:latin typeface="Fira Sans"/>
              <a:ea typeface="Fira Sans"/>
              <a:cs typeface="Fira Sans"/>
              <a:sym typeface="Fira Sans"/>
            </a:endParaRPr>
          </a:p>
          <a:p>
            <a:pPr marL="179999" lvl="0" indent="-1651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E258B"/>
              </a:buClr>
              <a:buSzPts val="1100"/>
              <a:buFont typeface="Fira Sans"/>
              <a:buChar char="✦"/>
            </a:pPr>
            <a:r>
              <a:rPr lang="ru" sz="1100">
                <a:latin typeface="Fira Sans"/>
                <a:ea typeface="Fira Sans"/>
                <a:cs typeface="Fira Sans"/>
                <a:sym typeface="Fira Sans"/>
              </a:rPr>
              <a:t>Расходы превышают доходы</a:t>
            </a:r>
            <a:endParaRPr sz="1100">
              <a:latin typeface="Fira Sans"/>
              <a:ea typeface="Fira Sans"/>
              <a:cs typeface="Fira Sans"/>
              <a:sym typeface="Fira Sans"/>
            </a:endParaRPr>
          </a:p>
          <a:p>
            <a:pPr marL="179999" lvl="0" indent="-165100" algn="l" rtl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6E258B"/>
              </a:buClr>
              <a:buSzPts val="1100"/>
              <a:buFont typeface="Fira Sans"/>
              <a:buChar char="✦"/>
            </a:pPr>
            <a:r>
              <a:rPr lang="ru" sz="1100">
                <a:latin typeface="Fira Sans"/>
                <a:ea typeface="Fira Sans"/>
                <a:cs typeface="Fira Sans"/>
                <a:sym typeface="Fira Sans"/>
              </a:rPr>
              <a:t>Падает маржа</a:t>
            </a:r>
            <a:endParaRPr sz="11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98" name="Google Shape;198;p32"/>
          <p:cNvSpPr txBox="1"/>
          <p:nvPr/>
        </p:nvSpPr>
        <p:spPr>
          <a:xfrm>
            <a:off x="1650950" y="3616289"/>
            <a:ext cx="5613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latin typeface="Fira Sans Light"/>
                <a:ea typeface="Fira Sans Light"/>
                <a:cs typeface="Fira Sans Light"/>
                <a:sym typeface="Fira Sans Light"/>
              </a:rPr>
              <a:t>Расходы</a:t>
            </a:r>
            <a:endParaRPr sz="700">
              <a:latin typeface="Fira Sans Light"/>
              <a:ea typeface="Fira Sans Light"/>
              <a:cs typeface="Fira Sans Light"/>
              <a:sym typeface="Fira Sans Light"/>
            </a:endParaRPr>
          </a:p>
        </p:txBody>
      </p:sp>
      <p:sp>
        <p:nvSpPr>
          <p:cNvPr id="199" name="Google Shape;199;p32"/>
          <p:cNvSpPr/>
          <p:nvPr/>
        </p:nvSpPr>
        <p:spPr>
          <a:xfrm>
            <a:off x="2355375" y="2081350"/>
            <a:ext cx="494100" cy="15573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FEBA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32"/>
          <p:cNvSpPr txBox="1"/>
          <p:nvPr/>
        </p:nvSpPr>
        <p:spPr>
          <a:xfrm>
            <a:off x="2321776" y="3616289"/>
            <a:ext cx="5613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latin typeface="Fira Sans Light"/>
                <a:ea typeface="Fira Sans Light"/>
                <a:cs typeface="Fira Sans Light"/>
                <a:sym typeface="Fira Sans Light"/>
              </a:rPr>
              <a:t>Доходы</a:t>
            </a:r>
            <a:endParaRPr sz="700">
              <a:latin typeface="Fira Sans Light"/>
              <a:ea typeface="Fira Sans Light"/>
              <a:cs typeface="Fira Sans Light"/>
              <a:sym typeface="Fira Sans Light"/>
            </a:endParaRPr>
          </a:p>
        </p:txBody>
      </p:sp>
      <p:sp>
        <p:nvSpPr>
          <p:cNvPr id="201" name="Google Shape;201;p32"/>
          <p:cNvSpPr/>
          <p:nvPr/>
        </p:nvSpPr>
        <p:spPr>
          <a:xfrm>
            <a:off x="2355375" y="2889950"/>
            <a:ext cx="494100" cy="7488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FEBA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02" name="Google Shape;202;p32"/>
          <p:cNvCxnSpPr/>
          <p:nvPr/>
        </p:nvCxnSpPr>
        <p:spPr>
          <a:xfrm>
            <a:off x="2979800" y="3095750"/>
            <a:ext cx="0" cy="337200"/>
          </a:xfrm>
          <a:prstGeom prst="straightConnector1">
            <a:avLst/>
          </a:prstGeom>
          <a:noFill/>
          <a:ln w="9525" cap="flat" cmpd="sng">
            <a:solidFill>
              <a:srgbClr val="FF4B3A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203" name="Google Shape;203;p32"/>
          <p:cNvSpPr/>
          <p:nvPr/>
        </p:nvSpPr>
        <p:spPr>
          <a:xfrm>
            <a:off x="5082439" y="1909150"/>
            <a:ext cx="3638700" cy="2051400"/>
          </a:xfrm>
          <a:prstGeom prst="roundRect">
            <a:avLst>
              <a:gd name="adj" fmla="val 5474"/>
            </a:avLst>
          </a:pr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32"/>
          <p:cNvSpPr txBox="1"/>
          <p:nvPr/>
        </p:nvSpPr>
        <p:spPr>
          <a:xfrm>
            <a:off x="4958522" y="520649"/>
            <a:ext cx="21699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900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Как подстроиться</a:t>
            </a:r>
            <a:endParaRPr sz="19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sp>
        <p:nvSpPr>
          <p:cNvPr id="205" name="Google Shape;205;p32"/>
          <p:cNvSpPr/>
          <p:nvPr/>
        </p:nvSpPr>
        <p:spPr>
          <a:xfrm>
            <a:off x="6310289" y="2538050"/>
            <a:ext cx="494100" cy="11007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6E258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32"/>
          <p:cNvSpPr txBox="1"/>
          <p:nvPr/>
        </p:nvSpPr>
        <p:spPr>
          <a:xfrm>
            <a:off x="4958527" y="936425"/>
            <a:ext cx="4055700" cy="5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79999" lvl="0" indent="-165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E258B"/>
              </a:buClr>
              <a:buSzPts val="1100"/>
              <a:buFont typeface="Fira Sans"/>
              <a:buChar char="✦"/>
            </a:pPr>
            <a:r>
              <a:rPr lang="ru" sz="1100">
                <a:latin typeface="Fira Sans"/>
                <a:ea typeface="Fira Sans"/>
                <a:cs typeface="Fira Sans"/>
                <a:sym typeface="Fira Sans"/>
              </a:rPr>
              <a:t>Снизить постоянные расходы</a:t>
            </a:r>
            <a:endParaRPr sz="1100">
              <a:latin typeface="Fira Sans"/>
              <a:ea typeface="Fira Sans"/>
              <a:cs typeface="Fira Sans"/>
              <a:sym typeface="Fira Sans"/>
            </a:endParaRPr>
          </a:p>
          <a:p>
            <a:pPr marL="179999" lvl="0" indent="-165100" algn="l" rtl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6E258B"/>
              </a:buClr>
              <a:buSzPts val="1100"/>
              <a:buFont typeface="Fira Sans"/>
              <a:buChar char="✦"/>
            </a:pPr>
            <a:r>
              <a:rPr lang="ru" sz="1100">
                <a:latin typeface="Fira Sans"/>
                <a:ea typeface="Fira Sans"/>
                <a:cs typeface="Fira Sans"/>
                <a:sym typeface="Fira Sans"/>
              </a:rPr>
              <a:t>Сделать расходы гибкими и привязанными к выручке</a:t>
            </a:r>
            <a:endParaRPr sz="11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07" name="Google Shape;207;p32"/>
          <p:cNvSpPr txBox="1"/>
          <p:nvPr/>
        </p:nvSpPr>
        <p:spPr>
          <a:xfrm>
            <a:off x="6276689" y="3616289"/>
            <a:ext cx="5613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latin typeface="Fira Sans Light"/>
                <a:ea typeface="Fira Sans Light"/>
                <a:cs typeface="Fira Sans Light"/>
                <a:sym typeface="Fira Sans Light"/>
              </a:rPr>
              <a:t>Расходы</a:t>
            </a:r>
            <a:endParaRPr sz="700">
              <a:latin typeface="Fira Sans Light"/>
              <a:ea typeface="Fira Sans Light"/>
              <a:cs typeface="Fira Sans Light"/>
              <a:sym typeface="Fira Sans Light"/>
            </a:endParaRPr>
          </a:p>
        </p:txBody>
      </p:sp>
      <p:sp>
        <p:nvSpPr>
          <p:cNvPr id="208" name="Google Shape;208;p32"/>
          <p:cNvSpPr/>
          <p:nvPr/>
        </p:nvSpPr>
        <p:spPr>
          <a:xfrm>
            <a:off x="6981114" y="2081350"/>
            <a:ext cx="494100" cy="15573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FEBA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32"/>
          <p:cNvSpPr txBox="1"/>
          <p:nvPr/>
        </p:nvSpPr>
        <p:spPr>
          <a:xfrm>
            <a:off x="6947516" y="3616289"/>
            <a:ext cx="5613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latin typeface="Fira Sans Light"/>
                <a:ea typeface="Fira Sans Light"/>
                <a:cs typeface="Fira Sans Light"/>
                <a:sym typeface="Fira Sans Light"/>
              </a:rPr>
              <a:t>Доходы</a:t>
            </a:r>
            <a:endParaRPr sz="700">
              <a:latin typeface="Fira Sans Light"/>
              <a:ea typeface="Fira Sans Light"/>
              <a:cs typeface="Fira Sans Light"/>
              <a:sym typeface="Fira Sans Light"/>
            </a:endParaRPr>
          </a:p>
        </p:txBody>
      </p:sp>
      <p:sp>
        <p:nvSpPr>
          <p:cNvPr id="210" name="Google Shape;210;p32"/>
          <p:cNvSpPr/>
          <p:nvPr/>
        </p:nvSpPr>
        <p:spPr>
          <a:xfrm>
            <a:off x="6981114" y="2889950"/>
            <a:ext cx="494100" cy="7488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FEBA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11" name="Google Shape;211;p32"/>
          <p:cNvCxnSpPr/>
          <p:nvPr/>
        </p:nvCxnSpPr>
        <p:spPr>
          <a:xfrm>
            <a:off x="6175539" y="3095750"/>
            <a:ext cx="0" cy="337200"/>
          </a:xfrm>
          <a:prstGeom prst="straightConnector1">
            <a:avLst/>
          </a:prstGeom>
          <a:noFill/>
          <a:ln w="9525" cap="flat" cmpd="sng">
            <a:solidFill>
              <a:srgbClr val="FF4B3A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212" name="Google Shape;212;p32"/>
          <p:cNvCxnSpPr/>
          <p:nvPr/>
        </p:nvCxnSpPr>
        <p:spPr>
          <a:xfrm>
            <a:off x="4572000" y="247075"/>
            <a:ext cx="0" cy="4679400"/>
          </a:xfrm>
          <a:prstGeom prst="straightConnector1">
            <a:avLst/>
          </a:prstGeom>
          <a:noFill/>
          <a:ln w="19050" cap="flat" cmpd="sng">
            <a:solidFill>
              <a:srgbClr val="EFEFE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3" name="Google Shape;213;p32"/>
          <p:cNvSpPr/>
          <p:nvPr/>
        </p:nvSpPr>
        <p:spPr>
          <a:xfrm>
            <a:off x="6310300" y="3051350"/>
            <a:ext cx="494100" cy="5874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6E258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4" name="Google Shape;21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6700" y="4639856"/>
            <a:ext cx="2350275" cy="2315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9" name="Google Shape;219;p33"/>
          <p:cNvCxnSpPr/>
          <p:nvPr/>
        </p:nvCxnSpPr>
        <p:spPr>
          <a:xfrm>
            <a:off x="4572000" y="247075"/>
            <a:ext cx="0" cy="4679400"/>
          </a:xfrm>
          <a:prstGeom prst="straightConnector1">
            <a:avLst/>
          </a:prstGeom>
          <a:noFill/>
          <a:ln w="19050" cap="flat" cmpd="sng">
            <a:solidFill>
              <a:srgbClr val="EFEFE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20" name="Google Shape;22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6700" y="4639856"/>
            <a:ext cx="2350275" cy="231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9250" y="1180137"/>
            <a:ext cx="3930949" cy="3223275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33"/>
          <p:cNvSpPr txBox="1"/>
          <p:nvPr/>
        </p:nvSpPr>
        <p:spPr>
          <a:xfrm>
            <a:off x="4958525" y="356675"/>
            <a:ext cx="27381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ФОТ – одна из самых крупных статей расходов</a:t>
            </a:r>
            <a:endParaRPr sz="17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sp>
        <p:nvSpPr>
          <p:cNvPr id="223" name="Google Shape;223;p33"/>
          <p:cNvSpPr/>
          <p:nvPr/>
        </p:nvSpPr>
        <p:spPr>
          <a:xfrm>
            <a:off x="5138250" y="1597525"/>
            <a:ext cx="494100" cy="22800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6E258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33"/>
          <p:cNvSpPr txBox="1"/>
          <p:nvPr/>
        </p:nvSpPr>
        <p:spPr>
          <a:xfrm>
            <a:off x="5104639" y="3855164"/>
            <a:ext cx="5613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latin typeface="Fira Sans"/>
                <a:ea typeface="Fira Sans"/>
                <a:cs typeface="Fira Sans"/>
                <a:sym typeface="Fira Sans"/>
              </a:rPr>
              <a:t>Закупка</a:t>
            </a:r>
            <a:endParaRPr sz="7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25" name="Google Shape;225;p33"/>
          <p:cNvSpPr/>
          <p:nvPr/>
        </p:nvSpPr>
        <p:spPr>
          <a:xfrm>
            <a:off x="5961475" y="2067850"/>
            <a:ext cx="494100" cy="18096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8F3DA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33"/>
          <p:cNvSpPr txBox="1"/>
          <p:nvPr/>
        </p:nvSpPr>
        <p:spPr>
          <a:xfrm>
            <a:off x="5927866" y="3855164"/>
            <a:ext cx="5613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latin typeface="Fira Sans"/>
                <a:ea typeface="Fira Sans"/>
                <a:cs typeface="Fira Sans"/>
                <a:sym typeface="Fira Sans"/>
              </a:rPr>
              <a:t>Аренда</a:t>
            </a:r>
            <a:endParaRPr sz="7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27" name="Google Shape;227;p33"/>
          <p:cNvSpPr/>
          <p:nvPr/>
        </p:nvSpPr>
        <p:spPr>
          <a:xfrm>
            <a:off x="6784700" y="2330825"/>
            <a:ext cx="494100" cy="15468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FFBA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33"/>
          <p:cNvSpPr txBox="1"/>
          <p:nvPr/>
        </p:nvSpPr>
        <p:spPr>
          <a:xfrm>
            <a:off x="6751091" y="3855164"/>
            <a:ext cx="5613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latin typeface="Fira Sans"/>
                <a:ea typeface="Fira Sans"/>
                <a:cs typeface="Fira Sans"/>
                <a:sym typeface="Fira Sans"/>
              </a:rPr>
              <a:t>ФОТ</a:t>
            </a:r>
            <a:endParaRPr sz="700">
              <a:latin typeface="Fira Sans"/>
              <a:ea typeface="Fira Sans"/>
              <a:cs typeface="Fira Sans"/>
              <a:sym typeface="Fira Sans"/>
            </a:endParaRPr>
          </a:p>
        </p:txBody>
      </p:sp>
      <p:cxnSp>
        <p:nvCxnSpPr>
          <p:cNvPr id="229" name="Google Shape;229;p33"/>
          <p:cNvCxnSpPr/>
          <p:nvPr/>
        </p:nvCxnSpPr>
        <p:spPr>
          <a:xfrm rot="10800000">
            <a:off x="4958525" y="2489875"/>
            <a:ext cx="0" cy="495300"/>
          </a:xfrm>
          <a:prstGeom prst="straightConnector1">
            <a:avLst/>
          </a:prstGeom>
          <a:noFill/>
          <a:ln w="9525" cap="flat" cmpd="sng">
            <a:solidFill>
              <a:srgbClr val="CC0000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230" name="Google Shape;230;p33"/>
          <p:cNvCxnSpPr/>
          <p:nvPr/>
        </p:nvCxnSpPr>
        <p:spPr>
          <a:xfrm>
            <a:off x="7447500" y="3067100"/>
            <a:ext cx="0" cy="430800"/>
          </a:xfrm>
          <a:prstGeom prst="straightConnector1">
            <a:avLst/>
          </a:prstGeom>
          <a:noFill/>
          <a:ln w="9525" cap="flat" cmpd="sng">
            <a:solidFill>
              <a:srgbClr val="CC0000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231" name="Google Shape;231;p33"/>
          <p:cNvSpPr txBox="1"/>
          <p:nvPr/>
        </p:nvSpPr>
        <p:spPr>
          <a:xfrm>
            <a:off x="7616200" y="3120950"/>
            <a:ext cx="6372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&gt;40%</a:t>
            </a:r>
            <a:endParaRPr sz="17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sp>
        <p:nvSpPr>
          <p:cNvPr id="232" name="Google Shape;232;p33"/>
          <p:cNvSpPr txBox="1"/>
          <p:nvPr/>
        </p:nvSpPr>
        <p:spPr>
          <a:xfrm>
            <a:off x="456700" y="356675"/>
            <a:ext cx="38148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Продуктовый магазин «шаговой доступности», расходы в месяц</a:t>
            </a:r>
            <a:endParaRPr sz="17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sp>
        <p:nvSpPr>
          <p:cNvPr id="233" name="Google Shape;233;p33"/>
          <p:cNvSpPr/>
          <p:nvPr/>
        </p:nvSpPr>
        <p:spPr>
          <a:xfrm>
            <a:off x="6784700" y="3025600"/>
            <a:ext cx="494100" cy="8520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FFBA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4"/>
          <p:cNvSpPr/>
          <p:nvPr/>
        </p:nvSpPr>
        <p:spPr>
          <a:xfrm>
            <a:off x="3885700" y="1051900"/>
            <a:ext cx="4768800" cy="3316500"/>
          </a:xfrm>
          <a:prstGeom prst="roundRect">
            <a:avLst>
              <a:gd name="adj" fmla="val 5110"/>
            </a:avLst>
          </a:prstGeom>
          <a:solidFill>
            <a:srgbClr val="6E258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34"/>
          <p:cNvSpPr txBox="1"/>
          <p:nvPr/>
        </p:nvSpPr>
        <p:spPr>
          <a:xfrm>
            <a:off x="392675" y="245950"/>
            <a:ext cx="8572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b="1">
                <a:solidFill>
                  <a:srgbClr val="6E258B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Как оптимизировать расходы на ФОТ</a:t>
            </a:r>
            <a:endParaRPr sz="1500">
              <a:solidFill>
                <a:srgbClr val="6E258B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40" name="Google Shape;240;p34"/>
          <p:cNvSpPr/>
          <p:nvPr/>
        </p:nvSpPr>
        <p:spPr>
          <a:xfrm>
            <a:off x="456700" y="1051900"/>
            <a:ext cx="3322800" cy="3316500"/>
          </a:xfrm>
          <a:prstGeom prst="roundRect">
            <a:avLst>
              <a:gd name="adj" fmla="val 5110"/>
            </a:avLst>
          </a:pr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1" name="Google Shape;24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6700" y="4639856"/>
            <a:ext cx="2350275" cy="231519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34"/>
          <p:cNvSpPr/>
          <p:nvPr/>
        </p:nvSpPr>
        <p:spPr>
          <a:xfrm>
            <a:off x="641079" y="1282171"/>
            <a:ext cx="357900" cy="357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3" name="Google Shape;243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2329" y="1323421"/>
            <a:ext cx="275400" cy="275400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4"/>
          <p:cNvSpPr txBox="1"/>
          <p:nvPr/>
        </p:nvSpPr>
        <p:spPr>
          <a:xfrm>
            <a:off x="991753" y="1260300"/>
            <a:ext cx="2350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Традиционное решение</a:t>
            </a:r>
            <a:endParaRPr sz="15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sp>
        <p:nvSpPr>
          <p:cNvPr id="245" name="Google Shape;245;p34"/>
          <p:cNvSpPr txBox="1"/>
          <p:nvPr/>
        </p:nvSpPr>
        <p:spPr>
          <a:xfrm>
            <a:off x="538100" y="1672750"/>
            <a:ext cx="3362400" cy="7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ru" sz="1050">
                <a:latin typeface="Fira Sans"/>
                <a:ea typeface="Fira Sans"/>
                <a:cs typeface="Fira Sans"/>
                <a:sym typeface="Fira Sans"/>
              </a:rPr>
              <a:t>В условиях неопределенности сложно прогнозировать ресурсную потребность в </a:t>
            </a:r>
            <a:br>
              <a:rPr lang="ru" sz="1050">
                <a:latin typeface="Fira Sans"/>
                <a:ea typeface="Fira Sans"/>
                <a:cs typeface="Fira Sans"/>
                <a:sym typeface="Fira Sans"/>
              </a:rPr>
            </a:br>
            <a:r>
              <a:rPr lang="ru" sz="1050">
                <a:latin typeface="Fira Sans"/>
                <a:ea typeface="Fira Sans"/>
                <a:cs typeface="Fira Sans"/>
                <a:sym typeface="Fira Sans"/>
              </a:rPr>
              <a:t>людях, при этом штатное расписание негибкое</a:t>
            </a:r>
            <a:endParaRPr sz="105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46" name="Google Shape;246;p34"/>
          <p:cNvSpPr txBox="1"/>
          <p:nvPr/>
        </p:nvSpPr>
        <p:spPr>
          <a:xfrm>
            <a:off x="582849" y="2411000"/>
            <a:ext cx="2808900" cy="3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79999" lvl="0" indent="-134449" algn="l" rtl="0">
              <a:lnSpc>
                <a:spcPct val="125000"/>
              </a:lnSpc>
              <a:spcBef>
                <a:spcPts val="0"/>
              </a:spcBef>
              <a:spcAft>
                <a:spcPts val="500"/>
              </a:spcAft>
              <a:buClr>
                <a:srgbClr val="FF4B3A"/>
              </a:buClr>
              <a:buSzPts val="700"/>
              <a:buFont typeface="Fira Sans"/>
              <a:buChar char="❌"/>
            </a:pPr>
            <a:r>
              <a:rPr lang="ru" sz="950">
                <a:latin typeface="Fira Sans"/>
                <a:ea typeface="Fira Sans"/>
                <a:cs typeface="Fira Sans"/>
                <a:sym typeface="Fira Sans"/>
              </a:rPr>
              <a:t>Заморозка подбора</a:t>
            </a:r>
            <a:endParaRPr sz="95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47" name="Google Shape;247;p34"/>
          <p:cNvSpPr/>
          <p:nvPr/>
        </p:nvSpPr>
        <p:spPr>
          <a:xfrm>
            <a:off x="4092442" y="1282171"/>
            <a:ext cx="357900" cy="357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8" name="Google Shape;248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33692" y="1323421"/>
            <a:ext cx="275400" cy="27540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34"/>
          <p:cNvSpPr txBox="1"/>
          <p:nvPr/>
        </p:nvSpPr>
        <p:spPr>
          <a:xfrm>
            <a:off x="4443116" y="1260300"/>
            <a:ext cx="2350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lt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Решение GigAnt </a:t>
            </a:r>
            <a:endParaRPr sz="1500">
              <a:solidFill>
                <a:schemeClr val="lt1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sp>
        <p:nvSpPr>
          <p:cNvPr id="250" name="Google Shape;250;p34"/>
          <p:cNvSpPr txBox="1"/>
          <p:nvPr/>
        </p:nvSpPr>
        <p:spPr>
          <a:xfrm>
            <a:off x="3989478" y="1672750"/>
            <a:ext cx="4262400" cy="5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ru" sz="105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Убираем неэффективные дни и часы, регулярно корректируем ставку, используем самозанятость</a:t>
            </a:r>
            <a:endParaRPr sz="1050">
              <a:solidFill>
                <a:schemeClr val="lt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grpSp>
        <p:nvGrpSpPr>
          <p:cNvPr id="251" name="Google Shape;251;p34"/>
          <p:cNvGrpSpPr/>
          <p:nvPr/>
        </p:nvGrpSpPr>
        <p:grpSpPr>
          <a:xfrm>
            <a:off x="4070094" y="2221150"/>
            <a:ext cx="4471008" cy="727378"/>
            <a:chOff x="4070094" y="2221150"/>
            <a:chExt cx="4471008" cy="727378"/>
          </a:xfrm>
        </p:grpSpPr>
        <p:sp>
          <p:nvSpPr>
            <p:cNvPr id="252" name="Google Shape;252;p34"/>
            <p:cNvSpPr/>
            <p:nvPr/>
          </p:nvSpPr>
          <p:spPr>
            <a:xfrm>
              <a:off x="4084999" y="2317454"/>
              <a:ext cx="201300" cy="201300"/>
            </a:xfrm>
            <a:prstGeom prst="ellipse">
              <a:avLst/>
            </a:prstGeom>
            <a:noFill/>
            <a:ln w="9525" cap="flat" cmpd="sng">
              <a:solidFill>
                <a:srgbClr val="9966A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4"/>
            <p:cNvSpPr txBox="1"/>
            <p:nvPr/>
          </p:nvSpPr>
          <p:spPr>
            <a:xfrm>
              <a:off x="4070094" y="2268734"/>
              <a:ext cx="201300" cy="31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125000"/>
                </a:lnSpc>
                <a:spcBef>
                  <a:spcPts val="0"/>
                </a:spcBef>
                <a:spcAft>
                  <a:spcPts val="500"/>
                </a:spcAft>
                <a:buNone/>
              </a:pPr>
              <a:r>
                <a:rPr lang="ru" sz="850">
                  <a:solidFill>
                    <a:schemeClr val="lt1"/>
                  </a:solidFill>
                  <a:latin typeface="Fira Sans SemiBold"/>
                  <a:ea typeface="Fira Sans SemiBold"/>
                  <a:cs typeface="Fira Sans SemiBold"/>
                  <a:sym typeface="Fira Sans SemiBold"/>
                </a:rPr>
                <a:t>1</a:t>
              </a:r>
              <a:endParaRPr sz="850">
                <a:solidFill>
                  <a:schemeClr val="lt1"/>
                </a:solidFill>
                <a:latin typeface="Fira Sans SemiBold"/>
                <a:ea typeface="Fira Sans SemiBold"/>
                <a:cs typeface="Fira Sans SemiBold"/>
                <a:sym typeface="Fira Sans SemiBold"/>
              </a:endParaRPr>
            </a:p>
          </p:txBody>
        </p:sp>
        <p:sp>
          <p:nvSpPr>
            <p:cNvPr id="254" name="Google Shape;254;p34"/>
            <p:cNvSpPr txBox="1"/>
            <p:nvPr/>
          </p:nvSpPr>
          <p:spPr>
            <a:xfrm>
              <a:off x="4278702" y="2221150"/>
              <a:ext cx="4262400" cy="49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lnSpc>
                  <a:spcPct val="125000"/>
                </a:lnSpc>
                <a:spcBef>
                  <a:spcPts val="0"/>
                </a:spcBef>
                <a:spcAft>
                  <a:spcPts val="500"/>
                </a:spcAft>
                <a:buNone/>
              </a:pPr>
              <a:r>
                <a:rPr lang="ru" sz="900" strike="sngStrike">
                  <a:solidFill>
                    <a:srgbClr val="9966AE"/>
                  </a:solidFill>
                  <a:latin typeface="Fira Sans"/>
                  <a:ea typeface="Fira Sans"/>
                  <a:cs typeface="Fira Sans"/>
                  <a:sym typeface="Fira Sans"/>
                </a:rPr>
                <a:t>Постоянный трудоустроенный по ТК кадровый состав со стабильным графиком 2/2, 5/2, 4/2 и т.п.</a:t>
              </a:r>
              <a:endParaRPr sz="900" strike="sngStrike">
                <a:solidFill>
                  <a:srgbClr val="9966AE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  <p:sp>
          <p:nvSpPr>
            <p:cNvPr id="255" name="Google Shape;255;p34"/>
            <p:cNvSpPr txBox="1"/>
            <p:nvPr/>
          </p:nvSpPr>
          <p:spPr>
            <a:xfrm>
              <a:off x="4273693" y="2602328"/>
              <a:ext cx="4262400" cy="34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lnSpc>
                  <a:spcPct val="125000"/>
                </a:lnSpc>
                <a:spcBef>
                  <a:spcPts val="0"/>
                </a:spcBef>
                <a:spcAft>
                  <a:spcPts val="500"/>
                </a:spcAft>
                <a:buNone/>
              </a:pPr>
              <a:r>
                <a:rPr lang="ru" sz="1050" b="1">
                  <a:solidFill>
                    <a:schemeClr val="lt1"/>
                  </a:solidFill>
                  <a:latin typeface="Fira Sans"/>
                  <a:ea typeface="Fira Sans"/>
                  <a:cs typeface="Fira Sans"/>
                  <a:sym typeface="Fira Sans"/>
                </a:rPr>
                <a:t>В разные дни разное кол-во самозанятых исполнителей</a:t>
              </a:r>
              <a:endParaRPr sz="1000" b="1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</p:grpSp>
      <p:grpSp>
        <p:nvGrpSpPr>
          <p:cNvPr id="256" name="Google Shape;256;p34"/>
          <p:cNvGrpSpPr/>
          <p:nvPr/>
        </p:nvGrpSpPr>
        <p:grpSpPr>
          <a:xfrm>
            <a:off x="4070094" y="2953333"/>
            <a:ext cx="4471008" cy="560070"/>
            <a:chOff x="4070094" y="2953333"/>
            <a:chExt cx="4471008" cy="560070"/>
          </a:xfrm>
        </p:grpSpPr>
        <p:sp>
          <p:nvSpPr>
            <p:cNvPr id="257" name="Google Shape;257;p34"/>
            <p:cNvSpPr/>
            <p:nvPr/>
          </p:nvSpPr>
          <p:spPr>
            <a:xfrm>
              <a:off x="4084999" y="3064545"/>
              <a:ext cx="201300" cy="201300"/>
            </a:xfrm>
            <a:prstGeom prst="ellipse">
              <a:avLst/>
            </a:prstGeom>
            <a:noFill/>
            <a:ln w="9525" cap="flat" cmpd="sng">
              <a:solidFill>
                <a:srgbClr val="9966A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4"/>
            <p:cNvSpPr txBox="1"/>
            <p:nvPr/>
          </p:nvSpPr>
          <p:spPr>
            <a:xfrm>
              <a:off x="4070094" y="3015825"/>
              <a:ext cx="201300" cy="31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125000"/>
                </a:lnSpc>
                <a:spcBef>
                  <a:spcPts val="0"/>
                </a:spcBef>
                <a:spcAft>
                  <a:spcPts val="500"/>
                </a:spcAft>
                <a:buNone/>
              </a:pPr>
              <a:r>
                <a:rPr lang="ru" sz="850">
                  <a:solidFill>
                    <a:schemeClr val="lt1"/>
                  </a:solidFill>
                  <a:latin typeface="Fira Sans SemiBold"/>
                  <a:ea typeface="Fira Sans SemiBold"/>
                  <a:cs typeface="Fira Sans SemiBold"/>
                  <a:sym typeface="Fira Sans SemiBold"/>
                </a:rPr>
                <a:t>2</a:t>
              </a:r>
              <a:endParaRPr sz="850">
                <a:solidFill>
                  <a:schemeClr val="lt1"/>
                </a:solidFill>
                <a:latin typeface="Fira Sans SemiBold"/>
                <a:ea typeface="Fira Sans SemiBold"/>
                <a:cs typeface="Fira Sans SemiBold"/>
                <a:sym typeface="Fira Sans SemiBold"/>
              </a:endParaRPr>
            </a:p>
          </p:txBody>
        </p:sp>
        <p:sp>
          <p:nvSpPr>
            <p:cNvPr id="259" name="Google Shape;259;p34"/>
            <p:cNvSpPr txBox="1"/>
            <p:nvPr/>
          </p:nvSpPr>
          <p:spPr>
            <a:xfrm>
              <a:off x="4278702" y="2953333"/>
              <a:ext cx="4262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lnSpc>
                  <a:spcPct val="125000"/>
                </a:lnSpc>
                <a:spcBef>
                  <a:spcPts val="0"/>
                </a:spcBef>
                <a:spcAft>
                  <a:spcPts val="500"/>
                </a:spcAft>
                <a:buNone/>
              </a:pPr>
              <a:r>
                <a:rPr lang="ru" sz="900" strike="sngStrike">
                  <a:solidFill>
                    <a:srgbClr val="9966AE"/>
                  </a:solidFill>
                  <a:latin typeface="Fira Sans"/>
                  <a:ea typeface="Fira Sans"/>
                  <a:cs typeface="Fira Sans"/>
                  <a:sym typeface="Fira Sans"/>
                </a:rPr>
                <a:t>По 9-12 часов в день</a:t>
              </a:r>
              <a:endParaRPr sz="900" strike="sngStrike">
                <a:solidFill>
                  <a:srgbClr val="9966AE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  <p:sp>
          <p:nvSpPr>
            <p:cNvPr id="260" name="Google Shape;260;p34"/>
            <p:cNvSpPr txBox="1"/>
            <p:nvPr/>
          </p:nvSpPr>
          <p:spPr>
            <a:xfrm>
              <a:off x="4273693" y="3167202"/>
              <a:ext cx="4262400" cy="34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lnSpc>
                  <a:spcPct val="125000"/>
                </a:lnSpc>
                <a:spcBef>
                  <a:spcPts val="0"/>
                </a:spcBef>
                <a:spcAft>
                  <a:spcPts val="500"/>
                </a:spcAft>
                <a:buNone/>
              </a:pPr>
              <a:r>
                <a:rPr lang="ru" sz="1050" b="1">
                  <a:solidFill>
                    <a:schemeClr val="lt1"/>
                  </a:solidFill>
                  <a:latin typeface="Fira Sans"/>
                  <a:ea typeface="Fira Sans"/>
                  <a:cs typeface="Fira Sans"/>
                  <a:sym typeface="Fira Sans"/>
                </a:rPr>
                <a:t>Смены от 4 часов</a:t>
              </a:r>
              <a:endParaRPr sz="1000" b="1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</p:grpSp>
      <p:grpSp>
        <p:nvGrpSpPr>
          <p:cNvPr id="261" name="Google Shape;261;p34"/>
          <p:cNvGrpSpPr/>
          <p:nvPr/>
        </p:nvGrpSpPr>
        <p:grpSpPr>
          <a:xfrm>
            <a:off x="4070094" y="3494187"/>
            <a:ext cx="4471008" cy="762270"/>
            <a:chOff x="4070094" y="3494187"/>
            <a:chExt cx="4471008" cy="762270"/>
          </a:xfrm>
        </p:grpSpPr>
        <p:sp>
          <p:nvSpPr>
            <p:cNvPr id="262" name="Google Shape;262;p34"/>
            <p:cNvSpPr/>
            <p:nvPr/>
          </p:nvSpPr>
          <p:spPr>
            <a:xfrm>
              <a:off x="4084999" y="3605400"/>
              <a:ext cx="201300" cy="201300"/>
            </a:xfrm>
            <a:prstGeom prst="ellipse">
              <a:avLst/>
            </a:prstGeom>
            <a:noFill/>
            <a:ln w="9525" cap="flat" cmpd="sng">
              <a:solidFill>
                <a:srgbClr val="9966A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4"/>
            <p:cNvSpPr txBox="1"/>
            <p:nvPr/>
          </p:nvSpPr>
          <p:spPr>
            <a:xfrm>
              <a:off x="4070094" y="3556679"/>
              <a:ext cx="201300" cy="31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125000"/>
                </a:lnSpc>
                <a:spcBef>
                  <a:spcPts val="0"/>
                </a:spcBef>
                <a:spcAft>
                  <a:spcPts val="500"/>
                </a:spcAft>
                <a:buNone/>
              </a:pPr>
              <a:r>
                <a:rPr lang="ru" sz="850">
                  <a:solidFill>
                    <a:schemeClr val="lt1"/>
                  </a:solidFill>
                  <a:latin typeface="Fira Sans SemiBold"/>
                  <a:ea typeface="Fira Sans SemiBold"/>
                  <a:cs typeface="Fira Sans SemiBold"/>
                  <a:sym typeface="Fira Sans SemiBold"/>
                </a:rPr>
                <a:t>3</a:t>
              </a:r>
              <a:endParaRPr sz="850">
                <a:solidFill>
                  <a:schemeClr val="lt1"/>
                </a:solidFill>
                <a:latin typeface="Fira Sans SemiBold"/>
                <a:ea typeface="Fira Sans SemiBold"/>
                <a:cs typeface="Fira Sans SemiBold"/>
                <a:sym typeface="Fira Sans SemiBold"/>
              </a:endParaRPr>
            </a:p>
          </p:txBody>
        </p:sp>
        <p:sp>
          <p:nvSpPr>
            <p:cNvPr id="264" name="Google Shape;264;p34"/>
            <p:cNvSpPr txBox="1"/>
            <p:nvPr/>
          </p:nvSpPr>
          <p:spPr>
            <a:xfrm>
              <a:off x="4278702" y="3494187"/>
              <a:ext cx="4262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lnSpc>
                  <a:spcPct val="125000"/>
                </a:lnSpc>
                <a:spcBef>
                  <a:spcPts val="0"/>
                </a:spcBef>
                <a:spcAft>
                  <a:spcPts val="500"/>
                </a:spcAft>
                <a:buNone/>
              </a:pPr>
              <a:r>
                <a:rPr lang="ru" sz="900" strike="sngStrike">
                  <a:solidFill>
                    <a:srgbClr val="9966AE"/>
                  </a:solidFill>
                  <a:latin typeface="Fira Sans"/>
                  <a:ea typeface="Fira Sans"/>
                  <a:cs typeface="Fira Sans"/>
                  <a:sym typeface="Fira Sans"/>
                </a:rPr>
                <a:t>Фиксированная з/п</a:t>
              </a:r>
              <a:endParaRPr sz="900" strike="sngStrike">
                <a:solidFill>
                  <a:srgbClr val="9966AE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  <p:sp>
          <p:nvSpPr>
            <p:cNvPr id="265" name="Google Shape;265;p34"/>
            <p:cNvSpPr txBox="1"/>
            <p:nvPr/>
          </p:nvSpPr>
          <p:spPr>
            <a:xfrm>
              <a:off x="4273693" y="3708057"/>
              <a:ext cx="4262400" cy="54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lnSpc>
                  <a:spcPct val="125000"/>
                </a:lnSpc>
                <a:spcBef>
                  <a:spcPts val="0"/>
                </a:spcBef>
                <a:spcAft>
                  <a:spcPts val="500"/>
                </a:spcAft>
                <a:buNone/>
              </a:pPr>
              <a:r>
                <a:rPr lang="ru" sz="1050" b="1">
                  <a:solidFill>
                    <a:schemeClr val="lt1"/>
                  </a:solidFill>
                  <a:latin typeface="Fira Sans"/>
                  <a:ea typeface="Fira Sans"/>
                  <a:cs typeface="Fira Sans"/>
                  <a:sym typeface="Fira Sans"/>
                </a:rPr>
                <a:t>Варьируете ставку в зависимости от типа задачи и прочих параметров</a:t>
              </a:r>
              <a:endParaRPr sz="1000" b="1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</p:grpSp>
      <p:sp>
        <p:nvSpPr>
          <p:cNvPr id="266" name="Google Shape;266;p34"/>
          <p:cNvSpPr txBox="1"/>
          <p:nvPr/>
        </p:nvSpPr>
        <p:spPr>
          <a:xfrm>
            <a:off x="582849" y="2654509"/>
            <a:ext cx="2808900" cy="3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79999" lvl="0" indent="-134449" algn="l" rtl="0">
              <a:lnSpc>
                <a:spcPct val="125000"/>
              </a:lnSpc>
              <a:spcBef>
                <a:spcPts val="0"/>
              </a:spcBef>
              <a:spcAft>
                <a:spcPts val="500"/>
              </a:spcAft>
              <a:buClr>
                <a:srgbClr val="FF4B3A"/>
              </a:buClr>
              <a:buSzPts val="700"/>
              <a:buFont typeface="Fira Sans"/>
              <a:buChar char="❌"/>
            </a:pPr>
            <a:r>
              <a:rPr lang="ru" sz="95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Неоплачиваемые отпуска</a:t>
            </a:r>
            <a:endParaRPr sz="95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67" name="Google Shape;267;p34"/>
          <p:cNvSpPr txBox="1"/>
          <p:nvPr/>
        </p:nvSpPr>
        <p:spPr>
          <a:xfrm>
            <a:off x="582849" y="2898017"/>
            <a:ext cx="2808900" cy="5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79999" lvl="0" indent="-134449" algn="l" rtl="0">
              <a:lnSpc>
                <a:spcPct val="125000"/>
              </a:lnSpc>
              <a:spcBef>
                <a:spcPts val="0"/>
              </a:spcBef>
              <a:spcAft>
                <a:spcPts val="500"/>
              </a:spcAft>
              <a:buClr>
                <a:srgbClr val="FF4B3A"/>
              </a:buClr>
              <a:buSzPts val="700"/>
              <a:buFont typeface="Fira Sans"/>
              <a:buChar char="❌"/>
            </a:pPr>
            <a:r>
              <a:rPr lang="ru" sz="95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Уменьшение длительности рабочего дня, переход на частичную занятость</a:t>
            </a:r>
            <a:endParaRPr sz="95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68" name="Google Shape;268;p34"/>
          <p:cNvSpPr txBox="1"/>
          <p:nvPr/>
        </p:nvSpPr>
        <p:spPr>
          <a:xfrm>
            <a:off x="582849" y="3325400"/>
            <a:ext cx="2808900" cy="3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79999" lvl="0" indent="-134449" algn="l" rtl="0">
              <a:lnSpc>
                <a:spcPct val="125000"/>
              </a:lnSpc>
              <a:spcBef>
                <a:spcPts val="0"/>
              </a:spcBef>
              <a:spcAft>
                <a:spcPts val="500"/>
              </a:spcAft>
              <a:buClr>
                <a:srgbClr val="FF4B3A"/>
              </a:buClr>
              <a:buSzPts val="700"/>
              <a:buFont typeface="Fira Sans"/>
              <a:buChar char="❌"/>
            </a:pPr>
            <a:r>
              <a:rPr lang="ru" sz="95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Снижение зарплат</a:t>
            </a:r>
            <a:endParaRPr sz="95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69" name="Google Shape;269;p34"/>
          <p:cNvSpPr txBox="1"/>
          <p:nvPr/>
        </p:nvSpPr>
        <p:spPr>
          <a:xfrm>
            <a:off x="582849" y="3568909"/>
            <a:ext cx="2808900" cy="3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79999" lvl="0" indent="-134449" algn="l" rtl="0">
              <a:lnSpc>
                <a:spcPct val="125000"/>
              </a:lnSpc>
              <a:spcBef>
                <a:spcPts val="0"/>
              </a:spcBef>
              <a:spcAft>
                <a:spcPts val="500"/>
              </a:spcAft>
              <a:buClr>
                <a:srgbClr val="FF4B3A"/>
              </a:buClr>
              <a:buSzPts val="700"/>
              <a:buFont typeface="Fira Sans"/>
              <a:buChar char="❌"/>
            </a:pPr>
            <a:r>
              <a:rPr lang="ru" sz="95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Сокращения штата</a:t>
            </a:r>
            <a:endParaRPr sz="95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463</Words>
  <Application>Microsoft Macintosh PowerPoint</Application>
  <PresentationFormat>Экран (16:9)</PresentationFormat>
  <Paragraphs>144</Paragraphs>
  <Slides>16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16</vt:i4>
      </vt:variant>
    </vt:vector>
  </HeadingPairs>
  <TitlesOfParts>
    <vt:vector size="27" baseType="lpstr">
      <vt:lpstr>Source Sans Pro</vt:lpstr>
      <vt:lpstr>Fira Sans ExtraLight</vt:lpstr>
      <vt:lpstr>Fira Sans</vt:lpstr>
      <vt:lpstr>Source Sans Pro SemiBold</vt:lpstr>
      <vt:lpstr>Helvetica Neue Light</vt:lpstr>
      <vt:lpstr>Fira Sans Light</vt:lpstr>
      <vt:lpstr>Helvetica Neue</vt:lpstr>
      <vt:lpstr>Arial</vt:lpstr>
      <vt:lpstr>Fira Sans SemiBold</vt:lpstr>
      <vt:lpstr>Simple Light</vt:lpstr>
      <vt:lpstr>Simple Light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Водопьянов Егор</cp:lastModifiedBy>
  <cp:revision>1</cp:revision>
  <dcterms:modified xsi:type="dcterms:W3CDTF">2022-04-05T16:48:01Z</dcterms:modified>
</cp:coreProperties>
</file>